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71" r:id="rId5"/>
    <p:sldId id="272" r:id="rId6"/>
    <p:sldId id="261" r:id="rId7"/>
    <p:sldId id="267" r:id="rId8"/>
    <p:sldId id="268" r:id="rId9"/>
    <p:sldId id="270" r:id="rId10"/>
    <p:sldId id="269" r:id="rId11"/>
    <p:sldId id="259" r:id="rId12"/>
    <p:sldId id="260" r:id="rId13"/>
    <p:sldId id="265" r:id="rId14"/>
    <p:sldId id="262" r:id="rId15"/>
    <p:sldId id="273" r:id="rId1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6600"/>
    <a:srgbClr val="CC6212"/>
    <a:srgbClr val="ED6F11"/>
    <a:srgbClr val="EF0FEF"/>
    <a:srgbClr val="99FFCC"/>
    <a:srgbClr val="9933FF"/>
    <a:srgbClr val="F11FF1"/>
    <a:srgbClr val="2A08F6"/>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890" autoAdjust="0"/>
    <p:restoredTop sz="91647" autoAdjust="0"/>
  </p:normalViewPr>
  <p:slideViewPr>
    <p:cSldViewPr>
      <p:cViewPr>
        <p:scale>
          <a:sx n="110" d="100"/>
          <a:sy n="110" d="100"/>
        </p:scale>
        <p:origin x="-99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A4984BD-0872-4907-AF1E-E4C61C1B5AE0}" type="datetimeFigureOut">
              <a:rPr lang="it-IT"/>
              <a:pPr>
                <a:defRPr/>
              </a:pPr>
              <a:t>24/03/2015</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2524B4A-771D-4E8B-9E1B-FE1B1659DCC0}" type="slidenum">
              <a:rPr lang="it-IT"/>
              <a:pPr>
                <a:defRPr/>
              </a:pPr>
              <a:t>‹N›</a:t>
            </a:fld>
            <a:endParaRPr lang="it-IT"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immagine diapositiva 1"/>
          <p:cNvSpPr>
            <a:spLocks noGrp="1" noRot="1" noChangeAspect="1"/>
          </p:cNvSpPr>
          <p:nvPr>
            <p:ph type="sldImg"/>
          </p:nvPr>
        </p:nvSpPr>
        <p:spPr bwMode="auto">
          <a:noFill/>
          <a:ln>
            <a:solidFill>
              <a:srgbClr val="000000"/>
            </a:solidFill>
            <a:miter lim="800000"/>
            <a:headEnd/>
            <a:tailEnd/>
          </a:ln>
        </p:spPr>
      </p:sp>
      <p:sp>
        <p:nvSpPr>
          <p:cNvPr id="1638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dirty="0" smtClean="0"/>
          </a:p>
        </p:txBody>
      </p:sp>
      <p:sp>
        <p:nvSpPr>
          <p:cNvPr id="1638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E844CC-B08B-4D9F-9F35-93291ACF5028}" type="slidenum">
              <a:rPr lang="it-IT">
                <a:cs typeface="Arial" charset="0"/>
              </a:rPr>
              <a:pPr fontAlgn="base">
                <a:spcBef>
                  <a:spcPct val="0"/>
                </a:spcBef>
                <a:spcAft>
                  <a:spcPct val="0"/>
                </a:spcAft>
              </a:pPr>
              <a:t>2</a:t>
            </a:fld>
            <a:endParaRPr lang="it-IT"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9F26DA9-DE84-462E-9A8A-08F377170338}" type="datetimeFigureOut">
              <a:rPr lang="it-IT"/>
              <a:pPr>
                <a:defRPr/>
              </a:pPr>
              <a:t>24/03/2015</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dirty="0"/>
          </a:p>
        </p:txBody>
      </p:sp>
      <p:sp>
        <p:nvSpPr>
          <p:cNvPr id="6" name="Segnaposto numero diapositiva 5"/>
          <p:cNvSpPr>
            <a:spLocks noGrp="1"/>
          </p:cNvSpPr>
          <p:nvPr>
            <p:ph type="sldNum" sz="quarter" idx="12"/>
          </p:nvPr>
        </p:nvSpPr>
        <p:spPr/>
        <p:txBody>
          <a:bodyPr/>
          <a:lstStyle>
            <a:lvl1pPr>
              <a:defRPr/>
            </a:lvl1pPr>
          </a:lstStyle>
          <a:p>
            <a:pPr>
              <a:defRPr/>
            </a:pPr>
            <a:fld id="{1A7FF7EB-ABC1-4A26-83C2-3F204EB9BD42}" type="slidenum">
              <a:rPr lang="it-IT"/>
              <a:pPr>
                <a:defRPr/>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98AFB63-865C-4EEE-8CA7-A0053BDAB09C}" type="datetimeFigureOut">
              <a:rPr lang="it-IT"/>
              <a:pPr>
                <a:defRPr/>
              </a:pPr>
              <a:t>24/03/2015</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dirty="0"/>
          </a:p>
        </p:txBody>
      </p:sp>
      <p:sp>
        <p:nvSpPr>
          <p:cNvPr id="6" name="Segnaposto numero diapositiva 5"/>
          <p:cNvSpPr>
            <a:spLocks noGrp="1"/>
          </p:cNvSpPr>
          <p:nvPr>
            <p:ph type="sldNum" sz="quarter" idx="12"/>
          </p:nvPr>
        </p:nvSpPr>
        <p:spPr/>
        <p:txBody>
          <a:bodyPr/>
          <a:lstStyle>
            <a:lvl1pPr>
              <a:defRPr/>
            </a:lvl1pPr>
          </a:lstStyle>
          <a:p>
            <a:pPr>
              <a:defRPr/>
            </a:pPr>
            <a:fld id="{A3F8100D-FD28-43DA-BACB-015A4699DE31}" type="slidenum">
              <a:rPr lang="it-IT"/>
              <a:pPr>
                <a:defRPr/>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D94D6BC-68BE-4FB6-BF62-0CAFCBC2FFA9}" type="datetimeFigureOut">
              <a:rPr lang="it-IT"/>
              <a:pPr>
                <a:defRPr/>
              </a:pPr>
              <a:t>24/03/2015</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dirty="0"/>
          </a:p>
        </p:txBody>
      </p:sp>
      <p:sp>
        <p:nvSpPr>
          <p:cNvPr id="6" name="Segnaposto numero diapositiva 5"/>
          <p:cNvSpPr>
            <a:spLocks noGrp="1"/>
          </p:cNvSpPr>
          <p:nvPr>
            <p:ph type="sldNum" sz="quarter" idx="12"/>
          </p:nvPr>
        </p:nvSpPr>
        <p:spPr/>
        <p:txBody>
          <a:bodyPr/>
          <a:lstStyle>
            <a:lvl1pPr>
              <a:defRPr/>
            </a:lvl1pPr>
          </a:lstStyle>
          <a:p>
            <a:pPr>
              <a:defRPr/>
            </a:pPr>
            <a:fld id="{5A9A6206-A72C-4755-AFC5-00207F61CAFE}"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50EC6DD-D5D6-4980-A2D0-9124F617F6B5}" type="datetimeFigureOut">
              <a:rPr lang="it-IT"/>
              <a:pPr>
                <a:defRPr/>
              </a:pPr>
              <a:t>24/03/2015</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dirty="0"/>
          </a:p>
        </p:txBody>
      </p:sp>
      <p:sp>
        <p:nvSpPr>
          <p:cNvPr id="6" name="Segnaposto numero diapositiva 5"/>
          <p:cNvSpPr>
            <a:spLocks noGrp="1"/>
          </p:cNvSpPr>
          <p:nvPr>
            <p:ph type="sldNum" sz="quarter" idx="12"/>
          </p:nvPr>
        </p:nvSpPr>
        <p:spPr/>
        <p:txBody>
          <a:bodyPr/>
          <a:lstStyle>
            <a:lvl1pPr>
              <a:defRPr/>
            </a:lvl1pPr>
          </a:lstStyle>
          <a:p>
            <a:pPr>
              <a:defRPr/>
            </a:pPr>
            <a:fld id="{6A41F4F1-7803-448E-A6E2-283BB6642CD8}" type="slidenum">
              <a:rPr lang="it-IT"/>
              <a:pPr>
                <a:defRPr/>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C5B212B-D2B9-464D-B15E-A79A28A7DD49}" type="datetimeFigureOut">
              <a:rPr lang="it-IT"/>
              <a:pPr>
                <a:defRPr/>
              </a:pPr>
              <a:t>24/03/2015</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dirty="0"/>
          </a:p>
        </p:txBody>
      </p:sp>
      <p:sp>
        <p:nvSpPr>
          <p:cNvPr id="6" name="Segnaposto numero diapositiva 5"/>
          <p:cNvSpPr>
            <a:spLocks noGrp="1"/>
          </p:cNvSpPr>
          <p:nvPr>
            <p:ph type="sldNum" sz="quarter" idx="12"/>
          </p:nvPr>
        </p:nvSpPr>
        <p:spPr/>
        <p:txBody>
          <a:bodyPr/>
          <a:lstStyle>
            <a:lvl1pPr>
              <a:defRPr/>
            </a:lvl1pPr>
          </a:lstStyle>
          <a:p>
            <a:pPr>
              <a:defRPr/>
            </a:pPr>
            <a:fld id="{F564F17B-6683-4F20-869B-F788ECFE7119}" type="slidenum">
              <a:rPr lang="it-IT"/>
              <a:pPr>
                <a:defRPr/>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EC34359-A37C-482C-AA5C-01642ED6A331}" type="datetimeFigureOut">
              <a:rPr lang="it-IT"/>
              <a:pPr>
                <a:defRPr/>
              </a:pPr>
              <a:t>24/03/2015</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dirty="0"/>
          </a:p>
        </p:txBody>
      </p:sp>
      <p:sp>
        <p:nvSpPr>
          <p:cNvPr id="7" name="Segnaposto numero diapositiva 5"/>
          <p:cNvSpPr>
            <a:spLocks noGrp="1"/>
          </p:cNvSpPr>
          <p:nvPr>
            <p:ph type="sldNum" sz="quarter" idx="12"/>
          </p:nvPr>
        </p:nvSpPr>
        <p:spPr/>
        <p:txBody>
          <a:bodyPr/>
          <a:lstStyle>
            <a:lvl1pPr>
              <a:defRPr/>
            </a:lvl1pPr>
          </a:lstStyle>
          <a:p>
            <a:pPr>
              <a:defRPr/>
            </a:pPr>
            <a:fld id="{65EC4A13-7F16-4217-A58F-0B343C9E3B0E}"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9588B94-0ED6-4BE5-AB62-A13AE4D76807}" type="datetimeFigureOut">
              <a:rPr lang="it-IT"/>
              <a:pPr>
                <a:defRPr/>
              </a:pPr>
              <a:t>24/03/2015</a:t>
            </a:fld>
            <a:endParaRPr lang="it-IT" dirty="0"/>
          </a:p>
        </p:txBody>
      </p:sp>
      <p:sp>
        <p:nvSpPr>
          <p:cNvPr id="8" name="Segnaposto piè di pagina 4"/>
          <p:cNvSpPr>
            <a:spLocks noGrp="1"/>
          </p:cNvSpPr>
          <p:nvPr>
            <p:ph type="ftr" sz="quarter" idx="11"/>
          </p:nvPr>
        </p:nvSpPr>
        <p:spPr/>
        <p:txBody>
          <a:bodyPr/>
          <a:lstStyle>
            <a:lvl1pPr>
              <a:defRPr/>
            </a:lvl1pPr>
          </a:lstStyle>
          <a:p>
            <a:pPr>
              <a:defRPr/>
            </a:pPr>
            <a:endParaRPr lang="it-IT" dirty="0"/>
          </a:p>
        </p:txBody>
      </p:sp>
      <p:sp>
        <p:nvSpPr>
          <p:cNvPr id="9" name="Segnaposto numero diapositiva 5"/>
          <p:cNvSpPr>
            <a:spLocks noGrp="1"/>
          </p:cNvSpPr>
          <p:nvPr>
            <p:ph type="sldNum" sz="quarter" idx="12"/>
          </p:nvPr>
        </p:nvSpPr>
        <p:spPr/>
        <p:txBody>
          <a:bodyPr/>
          <a:lstStyle>
            <a:lvl1pPr>
              <a:defRPr/>
            </a:lvl1pPr>
          </a:lstStyle>
          <a:p>
            <a:pPr>
              <a:defRPr/>
            </a:pPr>
            <a:fld id="{D9E8E7A0-1E63-4304-8A43-AA5B9393C508}" type="slidenum">
              <a:rPr lang="it-IT"/>
              <a:pPr>
                <a:defRPr/>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883D698F-533B-465C-AD25-439E009EA42B}" type="datetimeFigureOut">
              <a:rPr lang="it-IT"/>
              <a:pPr>
                <a:defRPr/>
              </a:pPr>
              <a:t>24/03/2015</a:t>
            </a:fld>
            <a:endParaRPr lang="it-IT" dirty="0"/>
          </a:p>
        </p:txBody>
      </p:sp>
      <p:sp>
        <p:nvSpPr>
          <p:cNvPr id="4" name="Segnaposto piè di pagina 4"/>
          <p:cNvSpPr>
            <a:spLocks noGrp="1"/>
          </p:cNvSpPr>
          <p:nvPr>
            <p:ph type="ftr" sz="quarter" idx="11"/>
          </p:nvPr>
        </p:nvSpPr>
        <p:spPr/>
        <p:txBody>
          <a:bodyPr/>
          <a:lstStyle>
            <a:lvl1pPr>
              <a:defRPr/>
            </a:lvl1pPr>
          </a:lstStyle>
          <a:p>
            <a:pPr>
              <a:defRPr/>
            </a:pPr>
            <a:endParaRPr lang="it-IT" dirty="0"/>
          </a:p>
        </p:txBody>
      </p:sp>
      <p:sp>
        <p:nvSpPr>
          <p:cNvPr id="5" name="Segnaposto numero diapositiva 5"/>
          <p:cNvSpPr>
            <a:spLocks noGrp="1"/>
          </p:cNvSpPr>
          <p:nvPr>
            <p:ph type="sldNum" sz="quarter" idx="12"/>
          </p:nvPr>
        </p:nvSpPr>
        <p:spPr/>
        <p:txBody>
          <a:bodyPr/>
          <a:lstStyle>
            <a:lvl1pPr>
              <a:defRPr/>
            </a:lvl1pPr>
          </a:lstStyle>
          <a:p>
            <a:pPr>
              <a:defRPr/>
            </a:pPr>
            <a:fld id="{9CEB0840-ED9E-45B7-8D50-5F29D0C853C9}" type="slidenum">
              <a:rPr lang="it-IT"/>
              <a:pPr>
                <a:defRPr/>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75DC49F-3282-4911-9E0A-F472ACAC3A6D}" type="datetimeFigureOut">
              <a:rPr lang="it-IT"/>
              <a:pPr>
                <a:defRPr/>
              </a:pPr>
              <a:t>24/03/2015</a:t>
            </a:fld>
            <a:endParaRPr lang="it-IT" dirty="0"/>
          </a:p>
        </p:txBody>
      </p:sp>
      <p:sp>
        <p:nvSpPr>
          <p:cNvPr id="3" name="Segnaposto piè di pagina 4"/>
          <p:cNvSpPr>
            <a:spLocks noGrp="1"/>
          </p:cNvSpPr>
          <p:nvPr>
            <p:ph type="ftr" sz="quarter" idx="11"/>
          </p:nvPr>
        </p:nvSpPr>
        <p:spPr/>
        <p:txBody>
          <a:bodyPr/>
          <a:lstStyle>
            <a:lvl1pPr>
              <a:defRPr/>
            </a:lvl1pPr>
          </a:lstStyle>
          <a:p>
            <a:pPr>
              <a:defRPr/>
            </a:pPr>
            <a:endParaRPr lang="it-IT" dirty="0"/>
          </a:p>
        </p:txBody>
      </p:sp>
      <p:sp>
        <p:nvSpPr>
          <p:cNvPr id="4" name="Segnaposto numero diapositiva 5"/>
          <p:cNvSpPr>
            <a:spLocks noGrp="1"/>
          </p:cNvSpPr>
          <p:nvPr>
            <p:ph type="sldNum" sz="quarter" idx="12"/>
          </p:nvPr>
        </p:nvSpPr>
        <p:spPr/>
        <p:txBody>
          <a:bodyPr/>
          <a:lstStyle>
            <a:lvl1pPr>
              <a:defRPr/>
            </a:lvl1pPr>
          </a:lstStyle>
          <a:p>
            <a:pPr>
              <a:defRPr/>
            </a:pPr>
            <a:fld id="{668233BF-453B-4E37-A49B-65E41A0C867C}" type="slidenum">
              <a:rPr lang="it-IT"/>
              <a:pPr>
                <a:defRPr/>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C55313E-2D7D-4E84-9990-CBA860D74041}" type="datetimeFigureOut">
              <a:rPr lang="it-IT"/>
              <a:pPr>
                <a:defRPr/>
              </a:pPr>
              <a:t>24/03/2015</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dirty="0"/>
          </a:p>
        </p:txBody>
      </p:sp>
      <p:sp>
        <p:nvSpPr>
          <p:cNvPr id="7" name="Segnaposto numero diapositiva 5"/>
          <p:cNvSpPr>
            <a:spLocks noGrp="1"/>
          </p:cNvSpPr>
          <p:nvPr>
            <p:ph type="sldNum" sz="quarter" idx="12"/>
          </p:nvPr>
        </p:nvSpPr>
        <p:spPr/>
        <p:txBody>
          <a:bodyPr/>
          <a:lstStyle>
            <a:lvl1pPr>
              <a:defRPr/>
            </a:lvl1pPr>
          </a:lstStyle>
          <a:p>
            <a:pPr>
              <a:defRPr/>
            </a:pPr>
            <a:fld id="{0D8122A7-8EBB-4A89-8720-1F2FD2BBD519}" type="slidenum">
              <a:rPr lang="it-IT"/>
              <a:pPr>
                <a:defRPr/>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06B71F1-9D34-46BB-9541-F9C2D99037DF}" type="datetimeFigureOut">
              <a:rPr lang="it-IT"/>
              <a:pPr>
                <a:defRPr/>
              </a:pPr>
              <a:t>24/03/2015</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dirty="0"/>
          </a:p>
        </p:txBody>
      </p:sp>
      <p:sp>
        <p:nvSpPr>
          <p:cNvPr id="7" name="Segnaposto numero diapositiva 5"/>
          <p:cNvSpPr>
            <a:spLocks noGrp="1"/>
          </p:cNvSpPr>
          <p:nvPr>
            <p:ph type="sldNum" sz="quarter" idx="12"/>
          </p:nvPr>
        </p:nvSpPr>
        <p:spPr/>
        <p:txBody>
          <a:bodyPr/>
          <a:lstStyle>
            <a:lvl1pPr>
              <a:defRPr/>
            </a:lvl1pPr>
          </a:lstStyle>
          <a:p>
            <a:pPr>
              <a:defRPr/>
            </a:pPr>
            <a:fld id="{4E492603-0571-4136-8798-74AE0D437671}" type="slidenum">
              <a:rPr lang="it-IT"/>
              <a:pPr>
                <a:defRPr/>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95CCAAE-D1D8-4AA5-BAE4-C1CB5C6F26A8}" type="datetimeFigureOut">
              <a:rPr lang="it-IT"/>
              <a:pPr>
                <a:defRPr/>
              </a:pPr>
              <a:t>24/03/2015</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787C079-AB91-45FE-BE1E-689D7FF3F480}"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file:///C:\Users\Rossella\Downloads\'O%20RAUU'%20%20%20%20%20%20%20%20%20%20%20%20%20%20%20%20%20%20%20%20%20%20%20%20%20Eduardo%20De%20Filippo.mp3"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slide" Target="slide7.xml"/><Relationship Id="rId2" Type="http://schemas.openxmlformats.org/officeDocument/2006/relationships/slideLayout" Target="../slideLayouts/slideLayout7.xml"/><Relationship Id="rId1" Type="http://schemas.openxmlformats.org/officeDocument/2006/relationships/audio" Target="file:///C:\Users\Rossella\Downloads\Carlo%20BUTI%20-%20Reginella%20Campagnola%20-%20In%20Italiano%20-%20(Parole-Paroles)%20-%20Vecchie%20Cartoline.mp3" TargetMode="Externa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t="-9000" b="-4000"/>
          </a:stretch>
        </a:blipFill>
        <a:effectLst/>
      </p:bgPr>
    </p:bg>
    <p:spTree>
      <p:nvGrpSpPr>
        <p:cNvPr id="1" name=""/>
        <p:cNvGrpSpPr/>
        <p:nvPr/>
      </p:nvGrpSpPr>
      <p:grpSpPr>
        <a:xfrm>
          <a:off x="0" y="0"/>
          <a:ext cx="0" cy="0"/>
          <a:chOff x="0" y="0"/>
          <a:chExt cx="0" cy="0"/>
        </a:xfrm>
      </p:grpSpPr>
      <p:sp>
        <p:nvSpPr>
          <p:cNvPr id="12" name="Rettangolo 11"/>
          <p:cNvSpPr/>
          <p:nvPr/>
        </p:nvSpPr>
        <p:spPr>
          <a:xfrm>
            <a:off x="857224" y="142852"/>
            <a:ext cx="7143800" cy="1200329"/>
          </a:xfrm>
          <a:prstGeom prst="rect">
            <a:avLst/>
          </a:prstGeom>
          <a:noFill/>
        </p:spPr>
        <p:txBody>
          <a:bodyPr>
            <a:spAutoFit/>
          </a:bodyPr>
          <a:lstStyle/>
          <a:p>
            <a:pPr algn="ctr" fontAlgn="auto">
              <a:spcBef>
                <a:spcPts val="0"/>
              </a:spcBef>
              <a:spcAft>
                <a:spcPts val="0"/>
              </a:spcAft>
              <a:defRPr/>
            </a:pPr>
            <a:r>
              <a:rPr lang="it-IT" sz="3600" b="1" spc="100" dirty="0">
                <a:ln w="18000">
                  <a:solidFill>
                    <a:srgbClr val="EB0FEB"/>
                  </a:solidFill>
                  <a:prstDash val="solid"/>
                </a:ln>
                <a:solidFill>
                  <a:schemeClr val="bg1"/>
                </a:solidFill>
                <a:effectLst>
                  <a:outerShdw blurRad="25000" dist="20000" dir="16020000" algn="tl">
                    <a:schemeClr val="accent1">
                      <a:satMod val="200000"/>
                      <a:shade val="1000"/>
                      <a:alpha val="60000"/>
                    </a:schemeClr>
                  </a:outerShdw>
                </a:effectLst>
                <a:latin typeface="Calibri" pitchFamily="34" charset="0"/>
                <a:ea typeface="Calibri" pitchFamily="34" charset="0"/>
                <a:cs typeface="Times New Roman" pitchFamily="18" charset="0"/>
              </a:rPr>
              <a:t>Vita e alimenti come speranza giovanile per il futuro</a:t>
            </a:r>
            <a:endParaRPr lang="it-IT" sz="3600" b="1" spc="100" dirty="0">
              <a:ln w="18000">
                <a:solidFill>
                  <a:srgbClr val="EB0FEB"/>
                </a:solidFill>
                <a:prstDash val="solid"/>
              </a:ln>
              <a:solidFill>
                <a:schemeClr val="bg1"/>
              </a:solidFill>
              <a:effectLst>
                <a:outerShdw blurRad="25000" dist="20000" dir="16020000" algn="tl">
                  <a:schemeClr val="accent1">
                    <a:satMod val="200000"/>
                    <a:shade val="1000"/>
                    <a:alpha val="60000"/>
                  </a:schemeClr>
                </a:outerShdw>
              </a:effectLst>
              <a:latin typeface="+mn-lt"/>
              <a:cs typeface="+mn-cs"/>
            </a:endParaRPr>
          </a:p>
        </p:txBody>
      </p:sp>
      <p:sp>
        <p:nvSpPr>
          <p:cNvPr id="14339" name="CasellaDiTesto 17"/>
          <p:cNvSpPr txBox="1">
            <a:spLocks noChangeArrowheads="1"/>
          </p:cNvSpPr>
          <p:nvPr/>
        </p:nvSpPr>
        <p:spPr bwMode="auto">
          <a:xfrm>
            <a:off x="0" y="4643446"/>
            <a:ext cx="5429250" cy="1323439"/>
          </a:xfrm>
          <a:prstGeom prst="rect">
            <a:avLst/>
          </a:prstGeom>
          <a:noFill/>
          <a:ln w="9525">
            <a:noFill/>
            <a:miter lim="800000"/>
            <a:headEnd/>
            <a:tailEnd/>
          </a:ln>
        </p:spPr>
        <p:txBody>
          <a:bodyPr>
            <a:spAutoFit/>
          </a:bodyPr>
          <a:lstStyle/>
          <a:p>
            <a:r>
              <a:rPr lang="it-IT" sz="2000" b="1" dirty="0">
                <a:solidFill>
                  <a:srgbClr val="005696"/>
                </a:solidFill>
                <a:latin typeface="Calibri" pitchFamily="34" charset="0"/>
              </a:rPr>
              <a:t>-Bisogni e speranze dei giovani:</a:t>
            </a:r>
            <a:endParaRPr lang="it-IT" sz="2000" dirty="0">
              <a:solidFill>
                <a:srgbClr val="005696"/>
              </a:solidFill>
              <a:latin typeface="Calibri" pitchFamily="34" charset="0"/>
            </a:endParaRPr>
          </a:p>
          <a:p>
            <a:r>
              <a:rPr lang="it-IT" sz="2000" b="1" dirty="0">
                <a:solidFill>
                  <a:srgbClr val="2A08F6"/>
                </a:solidFill>
                <a:latin typeface="Calibri" pitchFamily="34" charset="0"/>
                <a:hlinkClick r:id="rId3" action="ppaction://hlinksldjump"/>
              </a:rPr>
              <a:t>l’agricoltura come speranza giovanile</a:t>
            </a:r>
            <a:endParaRPr lang="it-IT" sz="2000" dirty="0">
              <a:solidFill>
                <a:srgbClr val="2A08F6"/>
              </a:solidFill>
              <a:latin typeface="Calibri" pitchFamily="34" charset="0"/>
            </a:endParaRPr>
          </a:p>
          <a:p>
            <a:r>
              <a:rPr lang="it-IT" sz="2000" b="1" dirty="0">
                <a:solidFill>
                  <a:srgbClr val="0070C0"/>
                </a:solidFill>
                <a:latin typeface="Calibri" pitchFamily="34" charset="0"/>
              </a:rPr>
              <a:t>-Il cibo nel futuro:</a:t>
            </a:r>
            <a:endParaRPr lang="it-IT" sz="2000" dirty="0">
              <a:solidFill>
                <a:srgbClr val="0070C0"/>
              </a:solidFill>
              <a:latin typeface="Calibri" pitchFamily="34" charset="0"/>
            </a:endParaRPr>
          </a:p>
          <a:p>
            <a:r>
              <a:rPr lang="it-IT" sz="2000" b="1" dirty="0">
                <a:solidFill>
                  <a:srgbClr val="2A08F6"/>
                </a:solidFill>
                <a:latin typeface="Calibri" pitchFamily="34" charset="0"/>
                <a:hlinkClick r:id="rId4" action="ppaction://hlinksldjump"/>
              </a:rPr>
              <a:t>La speranza nel </a:t>
            </a:r>
            <a:r>
              <a:rPr lang="it-IT" sz="2000" b="1" dirty="0" smtClean="0">
                <a:solidFill>
                  <a:srgbClr val="2A08F6"/>
                </a:solidFill>
                <a:latin typeface="Calibri" pitchFamily="34" charset="0"/>
                <a:hlinkClick r:id="rId4" action="ppaction://hlinksldjump"/>
              </a:rPr>
              <a:t>piatto</a:t>
            </a:r>
            <a:endParaRPr lang="it-IT" sz="2000" dirty="0">
              <a:solidFill>
                <a:srgbClr val="2A08F6"/>
              </a:solidFill>
              <a:latin typeface="Calibri" pitchFamily="34" charset="0"/>
            </a:endParaRPr>
          </a:p>
        </p:txBody>
      </p:sp>
      <p:sp>
        <p:nvSpPr>
          <p:cNvPr id="8" name="Rettangolo 7"/>
          <p:cNvSpPr/>
          <p:nvPr/>
        </p:nvSpPr>
        <p:spPr>
          <a:xfrm rot="20851299">
            <a:off x="-277099" y="2531323"/>
            <a:ext cx="9128143" cy="584775"/>
          </a:xfrm>
          <a:prstGeom prst="rect">
            <a:avLst/>
          </a:prstGeom>
          <a:noFill/>
        </p:spPr>
        <p:txBody>
          <a:bodyPr wrap="square">
            <a:spAutoFit/>
            <a:scene3d>
              <a:camera prst="isometricOffAxis2Left"/>
              <a:lightRig rig="threePt" dir="t"/>
            </a:scene3d>
            <a:sp3d/>
          </a:bodyPr>
          <a:lstStyle/>
          <a:p>
            <a:pPr algn="ctr" fontAlgn="auto">
              <a:spcBef>
                <a:spcPts val="0"/>
              </a:spcBef>
              <a:spcAft>
                <a:spcPts val="0"/>
              </a:spcAft>
              <a:defRPr/>
            </a:pPr>
            <a:r>
              <a:rPr lang="it-IT"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“Dimmi cosa ha mangiato tua madre e ti dirò chi sei”</a:t>
            </a:r>
            <a:endParaRPr lang="it-IT" sz="3200" b="1" dirty="0">
              <a:ln w="10541" cmpd="sng">
                <a:solidFill>
                  <a:schemeClr val="accent1">
                    <a:shade val="88000"/>
                    <a:satMod val="110000"/>
                  </a:schemeClr>
                </a:solidFill>
                <a:prstDash val="solid"/>
              </a:ln>
              <a:solidFill>
                <a:srgbClr val="C90DC9"/>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blip>
          <a:srcRect/>
          <a:stretch>
            <a:fillRect t="-14000" b="-14000"/>
          </a:stretch>
        </a:blipFill>
        <a:effectLst/>
      </p:bgPr>
    </p:bg>
    <p:spTree>
      <p:nvGrpSpPr>
        <p:cNvPr id="1" name=""/>
        <p:cNvGrpSpPr/>
        <p:nvPr/>
      </p:nvGrpSpPr>
      <p:grpSpPr>
        <a:xfrm>
          <a:off x="0" y="0"/>
          <a:ext cx="0" cy="0"/>
          <a:chOff x="0" y="0"/>
          <a:chExt cx="0" cy="0"/>
        </a:xfrm>
      </p:grpSpPr>
      <p:sp>
        <p:nvSpPr>
          <p:cNvPr id="2" name="Rettangolo 1"/>
          <p:cNvSpPr/>
          <p:nvPr/>
        </p:nvSpPr>
        <p:spPr>
          <a:xfrm>
            <a:off x="785786" y="0"/>
            <a:ext cx="7839005" cy="769441"/>
          </a:xfrm>
          <a:prstGeom prst="rect">
            <a:avLst/>
          </a:prstGeom>
        </p:spPr>
        <p:txBody>
          <a:bodyPr wrap="none">
            <a:spAutoFit/>
          </a:bodyPr>
          <a:lstStyle/>
          <a:p>
            <a:r>
              <a:rPr lang="it-IT"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 </a:t>
            </a:r>
            <a:r>
              <a:rPr lang="it-IT" sz="4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rraù</a:t>
            </a:r>
            <a:r>
              <a:rPr lang="it-IT"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 Eduardo De Filippo</a:t>
            </a:r>
            <a:endParaRPr lang="it-IT"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ttangolo 2"/>
          <p:cNvSpPr/>
          <p:nvPr/>
        </p:nvSpPr>
        <p:spPr>
          <a:xfrm>
            <a:off x="0" y="1071546"/>
            <a:ext cx="8001056" cy="5324535"/>
          </a:xfrm>
          <a:prstGeom prst="rect">
            <a:avLst/>
          </a:prstGeom>
        </p:spPr>
        <p:txBody>
          <a:bodyPr wrap="square">
            <a:spAutoFit/>
          </a:bodyPr>
          <a:lstStyle/>
          <a:p>
            <a:r>
              <a:rPr lang="it-IT" sz="2800" b="1" dirty="0" smtClean="0">
                <a:solidFill>
                  <a:srgbClr val="2A08F6"/>
                </a:solidFill>
              </a:rPr>
              <a:t>'O </a:t>
            </a:r>
            <a:r>
              <a:rPr lang="it-IT" sz="2800" b="1" dirty="0" err="1" smtClean="0">
                <a:solidFill>
                  <a:srgbClr val="2A08F6"/>
                </a:solidFill>
              </a:rPr>
              <a:t>rraù</a:t>
            </a:r>
            <a:r>
              <a:rPr lang="it-IT" sz="2800" b="1" dirty="0" smtClean="0">
                <a:solidFill>
                  <a:srgbClr val="2A08F6"/>
                </a:solidFill>
              </a:rPr>
              <a:t> </a:t>
            </a:r>
            <a:r>
              <a:rPr lang="it-IT" sz="2800" b="1" dirty="0" err="1" smtClean="0">
                <a:solidFill>
                  <a:srgbClr val="2A08F6"/>
                </a:solidFill>
              </a:rPr>
              <a:t>ca</a:t>
            </a:r>
            <a:r>
              <a:rPr lang="it-IT" sz="2800" b="1" dirty="0" smtClean="0">
                <a:solidFill>
                  <a:srgbClr val="2A08F6"/>
                </a:solidFill>
              </a:rPr>
              <a:t> me piace a me </a:t>
            </a:r>
            <a:br>
              <a:rPr lang="it-IT" sz="2800" b="1" dirty="0" smtClean="0">
                <a:solidFill>
                  <a:srgbClr val="2A08F6"/>
                </a:solidFill>
              </a:rPr>
            </a:br>
            <a:r>
              <a:rPr lang="it-IT" sz="2800" b="1" dirty="0" smtClean="0">
                <a:solidFill>
                  <a:srgbClr val="2A08F6"/>
                </a:solidFill>
              </a:rPr>
              <a:t>m' 'o </a:t>
            </a:r>
            <a:r>
              <a:rPr lang="it-IT" sz="2800" b="1" dirty="0" err="1" smtClean="0">
                <a:solidFill>
                  <a:srgbClr val="2A08F6"/>
                </a:solidFill>
              </a:rPr>
              <a:t>ffaceva</a:t>
            </a:r>
            <a:r>
              <a:rPr lang="it-IT" sz="2800" b="1" dirty="0" smtClean="0">
                <a:solidFill>
                  <a:srgbClr val="2A08F6"/>
                </a:solidFill>
              </a:rPr>
              <a:t> </a:t>
            </a:r>
            <a:r>
              <a:rPr lang="it-IT" sz="2800" b="1" dirty="0" err="1" smtClean="0">
                <a:solidFill>
                  <a:srgbClr val="2A08F6"/>
                </a:solidFill>
              </a:rPr>
              <a:t>sulo</a:t>
            </a:r>
            <a:r>
              <a:rPr lang="it-IT" sz="2800" b="1" dirty="0" smtClean="0">
                <a:solidFill>
                  <a:srgbClr val="2A08F6"/>
                </a:solidFill>
              </a:rPr>
              <a:t> </a:t>
            </a:r>
            <a:r>
              <a:rPr lang="it-IT" sz="2800" b="1" dirty="0" err="1" smtClean="0">
                <a:solidFill>
                  <a:srgbClr val="2A08F6"/>
                </a:solidFill>
              </a:rPr>
              <a:t>mammà</a:t>
            </a:r>
            <a:r>
              <a:rPr lang="it-IT" sz="2800" b="1" dirty="0" smtClean="0">
                <a:solidFill>
                  <a:srgbClr val="2A08F6"/>
                </a:solidFill>
              </a:rPr>
              <a:t>. </a:t>
            </a:r>
            <a:br>
              <a:rPr lang="it-IT" sz="2800" b="1" dirty="0" smtClean="0">
                <a:solidFill>
                  <a:srgbClr val="2A08F6"/>
                </a:solidFill>
              </a:rPr>
            </a:br>
            <a:r>
              <a:rPr lang="it-IT" sz="2800" b="1" dirty="0" smtClean="0">
                <a:solidFill>
                  <a:srgbClr val="2A08F6"/>
                </a:solidFill>
              </a:rPr>
              <a:t>A che m'aggio </a:t>
            </a:r>
            <a:r>
              <a:rPr lang="it-IT" sz="2800" b="1" dirty="0" err="1" smtClean="0">
                <a:solidFill>
                  <a:srgbClr val="2A08F6"/>
                </a:solidFill>
              </a:rPr>
              <a:t>spusato</a:t>
            </a:r>
            <a:r>
              <a:rPr lang="it-IT" sz="2800" b="1" dirty="0" smtClean="0">
                <a:solidFill>
                  <a:srgbClr val="2A08F6"/>
                </a:solidFill>
              </a:rPr>
              <a:t> a te, </a:t>
            </a:r>
            <a:br>
              <a:rPr lang="it-IT" sz="2800" b="1" dirty="0" smtClean="0">
                <a:solidFill>
                  <a:srgbClr val="2A08F6"/>
                </a:solidFill>
              </a:rPr>
            </a:br>
            <a:r>
              <a:rPr lang="it-IT" sz="2800" b="1" dirty="0" smtClean="0">
                <a:solidFill>
                  <a:srgbClr val="2A08F6"/>
                </a:solidFill>
              </a:rPr>
              <a:t>ne parlammo </a:t>
            </a:r>
            <a:r>
              <a:rPr lang="it-IT" sz="2800" b="1" dirty="0" err="1" smtClean="0">
                <a:solidFill>
                  <a:srgbClr val="2A08F6"/>
                </a:solidFill>
              </a:rPr>
              <a:t>pè</a:t>
            </a:r>
            <a:r>
              <a:rPr lang="it-IT" sz="2800" b="1" dirty="0" smtClean="0">
                <a:solidFill>
                  <a:srgbClr val="2A08F6"/>
                </a:solidFill>
              </a:rPr>
              <a:t> ne </a:t>
            </a:r>
            <a:r>
              <a:rPr lang="it-IT" sz="2800" b="1" dirty="0" err="1" smtClean="0">
                <a:solidFill>
                  <a:srgbClr val="2A08F6"/>
                </a:solidFill>
              </a:rPr>
              <a:t>parlà</a:t>
            </a:r>
            <a:r>
              <a:rPr lang="it-IT" sz="2800" b="1" dirty="0" smtClean="0">
                <a:solidFill>
                  <a:srgbClr val="2A08F6"/>
                </a:solidFill>
              </a:rPr>
              <a:t>. </a:t>
            </a:r>
            <a:br>
              <a:rPr lang="it-IT" sz="2800" b="1" dirty="0" smtClean="0">
                <a:solidFill>
                  <a:srgbClr val="2A08F6"/>
                </a:solidFill>
              </a:rPr>
            </a:br>
            <a:r>
              <a:rPr lang="it-IT" sz="2800" b="1" dirty="0" smtClean="0">
                <a:solidFill>
                  <a:srgbClr val="2A08F6"/>
                </a:solidFill>
              </a:rPr>
              <a:t>Io </a:t>
            </a:r>
            <a:r>
              <a:rPr lang="it-IT" sz="2800" b="1" dirty="0" err="1" smtClean="0">
                <a:solidFill>
                  <a:srgbClr val="2A08F6"/>
                </a:solidFill>
              </a:rPr>
              <a:t>nun</a:t>
            </a:r>
            <a:r>
              <a:rPr lang="it-IT" sz="2800" b="1" dirty="0" smtClean="0">
                <a:solidFill>
                  <a:srgbClr val="2A08F6"/>
                </a:solidFill>
              </a:rPr>
              <a:t> sogno </a:t>
            </a:r>
            <a:r>
              <a:rPr lang="it-IT" sz="2800" b="1" dirty="0" err="1" smtClean="0">
                <a:solidFill>
                  <a:srgbClr val="2A08F6"/>
                </a:solidFill>
              </a:rPr>
              <a:t>difficultuso</a:t>
            </a:r>
            <a:r>
              <a:rPr lang="it-IT" sz="2800" b="1" dirty="0" smtClean="0">
                <a:solidFill>
                  <a:srgbClr val="2A08F6"/>
                </a:solidFill>
              </a:rPr>
              <a:t>; </a:t>
            </a:r>
            <a:br>
              <a:rPr lang="it-IT" sz="2800" b="1" dirty="0" smtClean="0">
                <a:solidFill>
                  <a:srgbClr val="2A08F6"/>
                </a:solidFill>
              </a:rPr>
            </a:br>
            <a:r>
              <a:rPr lang="it-IT" sz="2800" b="1" dirty="0" smtClean="0">
                <a:solidFill>
                  <a:srgbClr val="2A08F6"/>
                </a:solidFill>
              </a:rPr>
              <a:t>ma </a:t>
            </a:r>
            <a:r>
              <a:rPr lang="it-IT" sz="2800" b="1" dirty="0" err="1" smtClean="0">
                <a:solidFill>
                  <a:srgbClr val="2A08F6"/>
                </a:solidFill>
              </a:rPr>
              <a:t>luvàmell</a:t>
            </a:r>
            <a:r>
              <a:rPr lang="it-IT" sz="2800" b="1" dirty="0" smtClean="0">
                <a:solidFill>
                  <a:srgbClr val="2A08F6"/>
                </a:solidFill>
              </a:rPr>
              <a:t>''a </a:t>
            </a:r>
            <a:r>
              <a:rPr lang="it-IT" sz="2800" b="1" dirty="0" err="1" smtClean="0">
                <a:solidFill>
                  <a:srgbClr val="2A08F6"/>
                </a:solidFill>
              </a:rPr>
              <a:t>miezo</a:t>
            </a:r>
            <a:r>
              <a:rPr lang="it-IT" sz="2800" b="1" dirty="0" smtClean="0">
                <a:solidFill>
                  <a:srgbClr val="2A08F6"/>
                </a:solidFill>
              </a:rPr>
              <a:t> </a:t>
            </a:r>
            <a:r>
              <a:rPr lang="it-IT" sz="2800" b="1" dirty="0" err="1" smtClean="0">
                <a:solidFill>
                  <a:srgbClr val="2A08F6"/>
                </a:solidFill>
              </a:rPr>
              <a:t>st</a:t>
            </a:r>
            <a:r>
              <a:rPr lang="it-IT" sz="2800" b="1" dirty="0" smtClean="0">
                <a:solidFill>
                  <a:srgbClr val="2A08F6"/>
                </a:solidFill>
              </a:rPr>
              <a:t>'uso. </a:t>
            </a:r>
            <a:br>
              <a:rPr lang="it-IT" sz="2800" b="1" dirty="0" smtClean="0">
                <a:solidFill>
                  <a:srgbClr val="2A08F6"/>
                </a:solidFill>
              </a:rPr>
            </a:br>
            <a:r>
              <a:rPr lang="it-IT" sz="2800" b="1" dirty="0" smtClean="0">
                <a:solidFill>
                  <a:srgbClr val="2A08F6"/>
                </a:solidFill>
              </a:rPr>
              <a:t>Sì, va buono: </a:t>
            </a:r>
            <a:r>
              <a:rPr lang="it-IT" sz="2800" b="1" dirty="0" err="1" smtClean="0">
                <a:solidFill>
                  <a:srgbClr val="2A08F6"/>
                </a:solidFill>
              </a:rPr>
              <a:t>cumme</a:t>
            </a:r>
            <a:r>
              <a:rPr lang="it-IT" sz="2800" b="1" dirty="0" smtClean="0">
                <a:solidFill>
                  <a:srgbClr val="2A08F6"/>
                </a:solidFill>
              </a:rPr>
              <a:t> </a:t>
            </a:r>
            <a:r>
              <a:rPr lang="it-IT" sz="2800" b="1" dirty="0" err="1" smtClean="0">
                <a:solidFill>
                  <a:srgbClr val="2A08F6"/>
                </a:solidFill>
              </a:rPr>
              <a:t>vuò</a:t>
            </a:r>
            <a:r>
              <a:rPr lang="it-IT" sz="2800" b="1" dirty="0" smtClean="0">
                <a:solidFill>
                  <a:srgbClr val="2A08F6"/>
                </a:solidFill>
              </a:rPr>
              <a:t> tu. </a:t>
            </a:r>
            <a:br>
              <a:rPr lang="it-IT" sz="2800" b="1" dirty="0" smtClean="0">
                <a:solidFill>
                  <a:srgbClr val="2A08F6"/>
                </a:solidFill>
              </a:rPr>
            </a:br>
            <a:r>
              <a:rPr lang="it-IT" sz="2800" b="1" dirty="0" err="1" smtClean="0">
                <a:solidFill>
                  <a:srgbClr val="2A08F6"/>
                </a:solidFill>
              </a:rPr>
              <a:t>Mò</a:t>
            </a:r>
            <a:r>
              <a:rPr lang="it-IT" sz="2800" b="1" dirty="0" smtClean="0">
                <a:solidFill>
                  <a:srgbClr val="2A08F6"/>
                </a:solidFill>
              </a:rPr>
              <a:t> ce </a:t>
            </a:r>
            <a:r>
              <a:rPr lang="it-IT" sz="2800" b="1" dirty="0" err="1" smtClean="0">
                <a:solidFill>
                  <a:srgbClr val="2A08F6"/>
                </a:solidFill>
              </a:rPr>
              <a:t>avèssem</a:t>
            </a:r>
            <a:r>
              <a:rPr lang="it-IT" sz="2800" b="1" dirty="0" smtClean="0">
                <a:solidFill>
                  <a:srgbClr val="2A08F6"/>
                </a:solidFill>
              </a:rPr>
              <a:t>' </a:t>
            </a:r>
            <a:r>
              <a:rPr lang="it-IT" sz="2800" b="1" dirty="0" err="1" smtClean="0">
                <a:solidFill>
                  <a:srgbClr val="2A08F6"/>
                </a:solidFill>
              </a:rPr>
              <a:t>appiccecà</a:t>
            </a:r>
            <a:r>
              <a:rPr lang="it-IT" sz="2800" b="1" dirty="0" smtClean="0">
                <a:solidFill>
                  <a:srgbClr val="2A08F6"/>
                </a:solidFill>
              </a:rPr>
              <a:t>? </a:t>
            </a:r>
            <a:br>
              <a:rPr lang="it-IT" sz="2800" b="1" dirty="0" smtClean="0">
                <a:solidFill>
                  <a:srgbClr val="2A08F6"/>
                </a:solidFill>
              </a:rPr>
            </a:br>
            <a:r>
              <a:rPr lang="it-IT" sz="2800" b="1" dirty="0" smtClean="0">
                <a:solidFill>
                  <a:srgbClr val="2A08F6"/>
                </a:solidFill>
              </a:rPr>
              <a:t>Tu che dice? </a:t>
            </a:r>
            <a:r>
              <a:rPr lang="it-IT" sz="2800" b="1" dirty="0" err="1" smtClean="0">
                <a:solidFill>
                  <a:srgbClr val="2A08F6"/>
                </a:solidFill>
              </a:rPr>
              <a:t>Chest</a:t>
            </a:r>
            <a:r>
              <a:rPr lang="it-IT" sz="2800" b="1" dirty="0" smtClean="0">
                <a:solidFill>
                  <a:srgbClr val="2A08F6"/>
                </a:solidFill>
              </a:rPr>
              <a:t>'è </a:t>
            </a:r>
            <a:r>
              <a:rPr lang="it-IT" sz="2800" b="1" dirty="0" err="1" smtClean="0">
                <a:solidFill>
                  <a:srgbClr val="2A08F6"/>
                </a:solidFill>
              </a:rPr>
              <a:t>rraù</a:t>
            </a:r>
            <a:r>
              <a:rPr lang="it-IT" sz="2800" b="1" dirty="0" smtClean="0">
                <a:solidFill>
                  <a:srgbClr val="2A08F6"/>
                </a:solidFill>
              </a:rPr>
              <a:t>? </a:t>
            </a:r>
            <a:br>
              <a:rPr lang="it-IT" sz="2800" b="1" dirty="0" smtClean="0">
                <a:solidFill>
                  <a:srgbClr val="2A08F6"/>
                </a:solidFill>
              </a:rPr>
            </a:br>
            <a:r>
              <a:rPr lang="it-IT" sz="2800" b="1" dirty="0" smtClean="0">
                <a:solidFill>
                  <a:srgbClr val="2A08F6"/>
                </a:solidFill>
              </a:rPr>
              <a:t>E io m'a 'o </a:t>
            </a:r>
            <a:r>
              <a:rPr lang="it-IT" sz="2800" b="1" dirty="0" err="1" smtClean="0">
                <a:solidFill>
                  <a:srgbClr val="2A08F6"/>
                </a:solidFill>
              </a:rPr>
              <a:t>mmagno</a:t>
            </a:r>
            <a:r>
              <a:rPr lang="it-IT" sz="2800" b="1" dirty="0" smtClean="0">
                <a:solidFill>
                  <a:srgbClr val="2A08F6"/>
                </a:solidFill>
              </a:rPr>
              <a:t> </a:t>
            </a:r>
            <a:r>
              <a:rPr lang="it-IT" sz="2800" b="1" dirty="0" err="1" smtClean="0">
                <a:solidFill>
                  <a:srgbClr val="2A08F6"/>
                </a:solidFill>
              </a:rPr>
              <a:t>pè</a:t>
            </a:r>
            <a:r>
              <a:rPr lang="it-IT" sz="2800" b="1" dirty="0" smtClean="0">
                <a:solidFill>
                  <a:srgbClr val="2A08F6"/>
                </a:solidFill>
              </a:rPr>
              <a:t> m' 'o </a:t>
            </a:r>
            <a:r>
              <a:rPr lang="it-IT" sz="2800" b="1" dirty="0" err="1" smtClean="0">
                <a:solidFill>
                  <a:srgbClr val="2A08F6"/>
                </a:solidFill>
              </a:rPr>
              <a:t>mangià</a:t>
            </a:r>
            <a:r>
              <a:rPr lang="it-IT" sz="2800" b="1" dirty="0" smtClean="0">
                <a:solidFill>
                  <a:srgbClr val="2A08F6"/>
                </a:solidFill>
              </a:rPr>
              <a:t>... </a:t>
            </a:r>
            <a:br>
              <a:rPr lang="it-IT" sz="2800" b="1" dirty="0" smtClean="0">
                <a:solidFill>
                  <a:srgbClr val="2A08F6"/>
                </a:solidFill>
              </a:rPr>
            </a:br>
            <a:r>
              <a:rPr lang="it-IT" sz="2800" b="1" dirty="0" smtClean="0">
                <a:solidFill>
                  <a:srgbClr val="2A08F6"/>
                </a:solidFill>
              </a:rPr>
              <a:t>M' 'a </a:t>
            </a:r>
            <a:r>
              <a:rPr lang="it-IT" sz="2800" b="1" dirty="0" err="1" smtClean="0">
                <a:solidFill>
                  <a:srgbClr val="2A08F6"/>
                </a:solidFill>
              </a:rPr>
              <a:t>faje</a:t>
            </a:r>
            <a:r>
              <a:rPr lang="it-IT" sz="2800" b="1" dirty="0" smtClean="0">
                <a:solidFill>
                  <a:srgbClr val="2A08F6"/>
                </a:solidFill>
              </a:rPr>
              <a:t> </a:t>
            </a:r>
            <a:r>
              <a:rPr lang="it-IT" sz="2800" b="1" dirty="0" err="1" smtClean="0">
                <a:solidFill>
                  <a:srgbClr val="2A08F6"/>
                </a:solidFill>
              </a:rPr>
              <a:t>dicere</a:t>
            </a:r>
            <a:r>
              <a:rPr lang="it-IT" sz="2800" b="1" dirty="0" smtClean="0">
                <a:solidFill>
                  <a:srgbClr val="2A08F6"/>
                </a:solidFill>
              </a:rPr>
              <a:t> </a:t>
            </a:r>
            <a:r>
              <a:rPr lang="it-IT" sz="2800" b="1" dirty="0" err="1" smtClean="0">
                <a:solidFill>
                  <a:srgbClr val="2A08F6"/>
                </a:solidFill>
              </a:rPr>
              <a:t>na</a:t>
            </a:r>
            <a:r>
              <a:rPr lang="it-IT" sz="2800" b="1" dirty="0" smtClean="0">
                <a:solidFill>
                  <a:srgbClr val="2A08F6"/>
                </a:solidFill>
              </a:rPr>
              <a:t> parola? </a:t>
            </a:r>
            <a:br>
              <a:rPr lang="it-IT" sz="2800" b="1" dirty="0" smtClean="0">
                <a:solidFill>
                  <a:srgbClr val="2A08F6"/>
                </a:solidFill>
              </a:rPr>
            </a:br>
            <a:r>
              <a:rPr lang="it-IT" sz="2800" b="1" dirty="0" err="1" smtClean="0">
                <a:solidFill>
                  <a:srgbClr val="2A08F6"/>
                </a:solidFill>
              </a:rPr>
              <a:t>Chesta</a:t>
            </a:r>
            <a:r>
              <a:rPr lang="it-IT" sz="2800" b="1" dirty="0" smtClean="0">
                <a:solidFill>
                  <a:srgbClr val="2A08F6"/>
                </a:solidFill>
              </a:rPr>
              <a:t> è carne c' 'a </a:t>
            </a:r>
            <a:r>
              <a:rPr lang="it-IT" sz="2800" b="1" dirty="0" err="1" smtClean="0">
                <a:solidFill>
                  <a:srgbClr val="2A08F6"/>
                </a:solidFill>
              </a:rPr>
              <a:t>pummarola</a:t>
            </a:r>
            <a:r>
              <a:rPr lang="it-IT" sz="3200" b="1" dirty="0" smtClean="0">
                <a:solidFill>
                  <a:srgbClr val="2A08F6"/>
                </a:solidFill>
              </a:rPr>
              <a:t>. </a:t>
            </a:r>
            <a:endParaRPr lang="it-IT" sz="3200" b="1" dirty="0">
              <a:solidFill>
                <a:srgbClr val="2A08F6"/>
              </a:solidFill>
            </a:endParaRPr>
          </a:p>
        </p:txBody>
      </p:sp>
      <p:pic>
        <p:nvPicPr>
          <p:cNvPr id="4" name="'O RAUU'                         Eduardo De Filippo.mp3">
            <a:hlinkClick r:id="" action="ppaction://media"/>
          </p:cNvPr>
          <p:cNvPicPr>
            <a:picLocks noRot="1" noChangeAspect="1"/>
          </p:cNvPicPr>
          <p:nvPr>
            <a:audioFile r:link="rId1"/>
          </p:nvPr>
        </p:nvPicPr>
        <p:blipFill>
          <a:blip r:embed="rId4"/>
          <a:stretch>
            <a:fillRect/>
          </a:stretch>
        </p:blipFill>
        <p:spPr>
          <a:xfrm>
            <a:off x="7929586" y="600076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1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26000" r="-26000"/>
          </a:stretch>
        </a:blipFill>
        <a:effectLst/>
      </p:bgPr>
    </p:bg>
    <p:spTree>
      <p:nvGrpSpPr>
        <p:cNvPr id="1" name=""/>
        <p:cNvGrpSpPr/>
        <p:nvPr/>
      </p:nvGrpSpPr>
      <p:grpSpPr>
        <a:xfrm>
          <a:off x="0" y="0"/>
          <a:ext cx="0" cy="0"/>
          <a:chOff x="0" y="0"/>
          <a:chExt cx="0" cy="0"/>
        </a:xfrm>
      </p:grpSpPr>
      <p:sp>
        <p:nvSpPr>
          <p:cNvPr id="4" name="Rettangolo 3"/>
          <p:cNvSpPr/>
          <p:nvPr/>
        </p:nvSpPr>
        <p:spPr>
          <a:xfrm>
            <a:off x="2214546" y="-142900"/>
            <a:ext cx="5108643" cy="923330"/>
          </a:xfrm>
          <a:prstGeom prst="rect">
            <a:avLst/>
          </a:prstGeom>
          <a:noFill/>
        </p:spPr>
        <p:txBody>
          <a:bodyPr wrap="none">
            <a:spAutoFit/>
          </a:bodyPr>
          <a:lstStyle/>
          <a:p>
            <a:pPr fontAlgn="auto">
              <a:spcBef>
                <a:spcPts val="0"/>
              </a:spcBef>
              <a:spcAft>
                <a:spcPts val="0"/>
              </a:spcAft>
              <a:defRPr/>
            </a:pPr>
            <a:r>
              <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Il cibo nel </a:t>
            </a: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futuro</a:t>
            </a:r>
            <a:endPar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5" name="Rettangolo 4"/>
          <p:cNvSpPr/>
          <p:nvPr/>
        </p:nvSpPr>
        <p:spPr>
          <a:xfrm>
            <a:off x="2714612" y="500042"/>
            <a:ext cx="3891193" cy="584775"/>
          </a:xfrm>
          <a:prstGeom prst="rect">
            <a:avLst/>
          </a:prstGeom>
          <a:noFill/>
        </p:spPr>
        <p:txBody>
          <a:bodyPr wrap="none">
            <a:spAutoFit/>
          </a:bodyPr>
          <a:lstStyle/>
          <a:p>
            <a:pPr fontAlgn="auto">
              <a:spcBef>
                <a:spcPts val="0"/>
              </a:spcBef>
              <a:spcAft>
                <a:spcPts val="0"/>
              </a:spcAft>
              <a:defRPr/>
            </a:pPr>
            <a:r>
              <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La speranza nel piatto</a:t>
            </a:r>
          </a:p>
        </p:txBody>
      </p:sp>
      <p:sp>
        <p:nvSpPr>
          <p:cNvPr id="19460" name="CasellaDiTesto 5"/>
          <p:cNvSpPr txBox="1">
            <a:spLocks noChangeArrowheads="1"/>
          </p:cNvSpPr>
          <p:nvPr/>
        </p:nvSpPr>
        <p:spPr bwMode="auto">
          <a:xfrm>
            <a:off x="4143375" y="5572125"/>
            <a:ext cx="2609850" cy="369888"/>
          </a:xfrm>
          <a:prstGeom prst="rect">
            <a:avLst/>
          </a:prstGeom>
          <a:noFill/>
          <a:ln w="9525">
            <a:noFill/>
            <a:miter lim="800000"/>
            <a:headEnd/>
            <a:tailEnd/>
          </a:ln>
        </p:spPr>
        <p:txBody>
          <a:bodyPr wrap="none">
            <a:spAutoFit/>
          </a:bodyPr>
          <a:lstStyle/>
          <a:p>
            <a:r>
              <a:rPr lang="it-IT" b="1" dirty="0">
                <a:latin typeface="Calibri" pitchFamily="34" charset="0"/>
                <a:hlinkClick r:id="rId3" action="ppaction://hlinksldjump"/>
              </a:rPr>
              <a:t>L’arte attraverso la cucina</a:t>
            </a:r>
            <a:endParaRPr lang="it-IT" b="1" dirty="0">
              <a:latin typeface="Calibri" pitchFamily="34" charset="0"/>
            </a:endParaRPr>
          </a:p>
        </p:txBody>
      </p:sp>
      <p:sp>
        <p:nvSpPr>
          <p:cNvPr id="7" name="Rettangolo 6"/>
          <p:cNvSpPr/>
          <p:nvPr/>
        </p:nvSpPr>
        <p:spPr>
          <a:xfrm rot="21138310">
            <a:off x="112585" y="3249651"/>
            <a:ext cx="8983260" cy="101566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“La scoperta di un piatto nuovo è più preziosa per il genere umano </a:t>
            </a:r>
          </a:p>
          <a:p>
            <a:pPr algn="ctr">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che la scoperta di una nuova stella.”</a:t>
            </a:r>
          </a:p>
          <a:p>
            <a:pPr algn="ctr" eaLnBrk="0" hangingPunct="0">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it-IT"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(Anthelme Brillant-Savarin)</a:t>
            </a:r>
            <a:endPar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9462" name="CasellaDiTesto 8"/>
          <p:cNvSpPr txBox="1">
            <a:spLocks noChangeArrowheads="1"/>
          </p:cNvSpPr>
          <p:nvPr/>
        </p:nvSpPr>
        <p:spPr bwMode="auto">
          <a:xfrm>
            <a:off x="1643063" y="5214938"/>
            <a:ext cx="3571875" cy="369887"/>
          </a:xfrm>
          <a:prstGeom prst="rect">
            <a:avLst/>
          </a:prstGeom>
          <a:noFill/>
          <a:ln w="9525">
            <a:noFill/>
            <a:miter lim="800000"/>
            <a:headEnd/>
            <a:tailEnd/>
          </a:ln>
        </p:spPr>
        <p:txBody>
          <a:bodyPr>
            <a:spAutoFit/>
          </a:bodyPr>
          <a:lstStyle/>
          <a:p>
            <a:r>
              <a:rPr lang="it-IT" b="1" dirty="0">
                <a:latin typeface="Calibri" pitchFamily="34" charset="0"/>
                <a:hlinkClick r:id="rId4" action="ppaction://hlinksldjump"/>
              </a:rPr>
              <a:t>La cucina del passato</a:t>
            </a:r>
            <a:endParaRPr lang="it-IT" b="1"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l="-37000" r="-37000"/>
          </a:stretch>
        </a:blipFill>
        <a:effectLst/>
      </p:bgPr>
    </p:bg>
    <p:spTree>
      <p:nvGrpSpPr>
        <p:cNvPr id="1" name=""/>
        <p:cNvGrpSpPr/>
        <p:nvPr/>
      </p:nvGrpSpPr>
      <p:grpSpPr>
        <a:xfrm>
          <a:off x="0" y="0"/>
          <a:ext cx="0" cy="0"/>
          <a:chOff x="0" y="0"/>
          <a:chExt cx="0" cy="0"/>
        </a:xfrm>
      </p:grpSpPr>
      <p:sp>
        <p:nvSpPr>
          <p:cNvPr id="4" name="Rettangolo 3"/>
          <p:cNvSpPr/>
          <p:nvPr/>
        </p:nvSpPr>
        <p:spPr>
          <a:xfrm>
            <a:off x="642910" y="214290"/>
            <a:ext cx="7884339" cy="707886"/>
          </a:xfrm>
          <a:prstGeom prst="rect">
            <a:avLst/>
          </a:prstGeom>
          <a:noFill/>
        </p:spPr>
        <p:txBody>
          <a:bodyPr wrap="none">
            <a:spAutoFit/>
          </a:bodyPr>
          <a:lstStyle/>
          <a:p>
            <a:pPr algn="ctr" fontAlgn="auto">
              <a:spcBef>
                <a:spcPts val="0"/>
              </a:spcBef>
              <a:spcAft>
                <a:spcPts val="0"/>
              </a:spcAft>
              <a:defRPr/>
            </a:pPr>
            <a:r>
              <a:rPr lang="it-IT"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2A08F6"/>
                </a:solidFill>
                <a:effectLst>
                  <a:outerShdw blurRad="50800" dist="40000" dir="5400000" algn="tl" rotWithShape="0">
                    <a:srgbClr val="000000">
                      <a:shade val="5000"/>
                      <a:satMod val="120000"/>
                      <a:alpha val="33000"/>
                    </a:srgbClr>
                  </a:outerShdw>
                </a:effectLst>
                <a:latin typeface="+mn-lt"/>
                <a:cs typeface="+mn-cs"/>
              </a:rPr>
              <a:t>Le influenze della cucina del passato</a:t>
            </a:r>
          </a:p>
        </p:txBody>
      </p:sp>
      <p:sp>
        <p:nvSpPr>
          <p:cNvPr id="10" name="Rettangolo 9"/>
          <p:cNvSpPr/>
          <p:nvPr/>
        </p:nvSpPr>
        <p:spPr>
          <a:xfrm>
            <a:off x="285720" y="642918"/>
            <a:ext cx="8501090" cy="6457492"/>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0" rIns="0" bIns="0" anchor="ctr">
            <a:spAutoFit/>
          </a:bodyPr>
          <a:lstStyle/>
          <a:p>
            <a:pPr algn="just" fontAlgn="auto">
              <a:spcBef>
                <a:spcPts val="0"/>
              </a:spcBef>
              <a:spcAft>
                <a:spcPts val="0"/>
              </a:spcAft>
              <a:defRPr/>
            </a:pPr>
            <a:r>
              <a:rPr lang="it-IT" b="1" dirty="0">
                <a:solidFill>
                  <a:srgbClr val="6600FF"/>
                </a:solidFill>
              </a:rPr>
              <a:t>Dai secoli scorsi ad oggi, la cultura del </a:t>
            </a:r>
            <a:r>
              <a:rPr lang="it-IT" b="1" dirty="0" smtClean="0">
                <a:solidFill>
                  <a:srgbClr val="6600FF"/>
                </a:solidFill>
              </a:rPr>
              <a:t>cibo, o ,per </a:t>
            </a:r>
            <a:r>
              <a:rPr lang="it-IT" b="1" dirty="0">
                <a:solidFill>
                  <a:srgbClr val="6600FF"/>
                </a:solidFill>
              </a:rPr>
              <a:t>meglio dire, la visione della cucina ha subito dei notevoli cambiamenti.</a:t>
            </a:r>
          </a:p>
          <a:p>
            <a:pPr algn="just" fontAlgn="auto">
              <a:spcBef>
                <a:spcPts val="0"/>
              </a:spcBef>
              <a:spcAft>
                <a:spcPts val="0"/>
              </a:spcAft>
              <a:defRPr/>
            </a:pPr>
            <a:r>
              <a:rPr lang="it-IT" b="1" dirty="0">
                <a:solidFill>
                  <a:srgbClr val="6600FF"/>
                </a:solidFill>
              </a:rPr>
              <a:t>Soprattutto negli ultimi decenni, la cucina è diventata una vera e propria forma d’arte; le tecniche culinarie, infatti, vengono rappresentate sulle reti televisive, attraverso gli svariati programmi in onda ogni giorno, affiancando alle competenze  professionali uno spiccato gusto </a:t>
            </a:r>
            <a:r>
              <a:rPr lang="it-IT" b="1" dirty="0" smtClean="0">
                <a:solidFill>
                  <a:srgbClr val="6600FF"/>
                </a:solidFill>
              </a:rPr>
              <a:t>e attenzione per l’arte e l’estetica.</a:t>
            </a:r>
            <a:endParaRPr lang="it-IT" b="1" dirty="0">
              <a:solidFill>
                <a:srgbClr val="6600FF"/>
              </a:solidFill>
            </a:endParaRPr>
          </a:p>
          <a:p>
            <a:pPr algn="just" fontAlgn="auto">
              <a:spcBef>
                <a:spcPts val="0"/>
              </a:spcBef>
              <a:spcAft>
                <a:spcPts val="0"/>
              </a:spcAft>
              <a:defRPr/>
            </a:pPr>
            <a:r>
              <a:rPr lang="it-IT" b="1" dirty="0">
                <a:solidFill>
                  <a:srgbClr val="6600FF"/>
                </a:solidFill>
              </a:rPr>
              <a:t>Oggi la cucina è una invenzione di nuovi piatti e una continua riscoperta di quelli del passato. La riproposizione di piatti antichi e poveri si mescola con l’elaborazione  di nuove ricette, curando l’aspetto artistico del piatto.</a:t>
            </a:r>
          </a:p>
          <a:p>
            <a:pPr algn="just" fontAlgn="auto">
              <a:spcBef>
                <a:spcPts val="0"/>
              </a:spcBef>
              <a:spcAft>
                <a:spcPts val="0"/>
              </a:spcAft>
              <a:defRPr/>
            </a:pPr>
            <a:r>
              <a:rPr lang="it-IT" b="1" dirty="0">
                <a:solidFill>
                  <a:srgbClr val="6600FF"/>
                </a:solidFill>
              </a:rPr>
              <a:t>Durante la seconda metà del Novecento, la ricerca della cucina e del cibo subì un freno, soprattutto perché la donna cominciava ad appartenere sempre di più al mondo del lavoro: il suo tempo disponibile da dedicare alla casa e, in particolar modo alla cucina, andava assottigliandosi. Erano gli anni dell’allunaggio e l’interesse “dell’uomo” era sempre più rivolto allo spazio anche come futuro. Le donne “immaginavano” di apparecchiare le loro tavole sostituendo al piatto di salsicce e bucatini delle asettiche pilloline ipernutrienti. Nell’attesa della credenza “farmaceutica” , sfornava per i figli le prime americanate come “toast” e sandwiches, hot dog e </a:t>
            </a:r>
            <a:r>
              <a:rPr lang="it-IT" b="1" dirty="0">
                <a:solidFill>
                  <a:srgbClr val="6600FF"/>
                </a:solidFill>
                <a:hlinkClick r:id="rId3" action="ppaction://hlinksldjump"/>
              </a:rPr>
              <a:t>patatine fritte </a:t>
            </a:r>
            <a:r>
              <a:rPr lang="it-IT" b="1" dirty="0">
                <a:solidFill>
                  <a:srgbClr val="6600FF"/>
                </a:solidFill>
              </a:rPr>
              <a:t>con maionese e ketchup. E poi il boom dei surgelati con il supporto dei grandi frigoriferi. </a:t>
            </a:r>
            <a:r>
              <a:rPr lang="it-IT" b="1" dirty="0" smtClean="0">
                <a:solidFill>
                  <a:srgbClr val="6600FF"/>
                </a:solidFill>
              </a:rPr>
              <a:t>Certo, </a:t>
            </a:r>
            <a:r>
              <a:rPr lang="it-IT" b="1" dirty="0">
                <a:solidFill>
                  <a:srgbClr val="6600FF"/>
                </a:solidFill>
              </a:rPr>
              <a:t>un grande aiuto per la donna ma una perdita per il gusto, per  il calore della cucina e per l’incontro di tutta la famiglia intorno alla tavola profumata. </a:t>
            </a:r>
            <a:endParaRPr lang="it-IT" dirty="0">
              <a:solidFill>
                <a:srgbClr val="6600FF"/>
              </a:solidFill>
            </a:endParaRPr>
          </a:p>
          <a:p>
            <a:pPr algn="just" fontAlgn="auto">
              <a:spcBef>
                <a:spcPts val="0"/>
              </a:spcBef>
              <a:spcAft>
                <a:spcPts val="0"/>
              </a:spcAft>
              <a:defRPr/>
            </a:pPr>
            <a:endParaRPr lang="it-IT" dirty="0">
              <a:solidFill>
                <a:srgbClr val="6600FF"/>
              </a:solidFill>
            </a:endParaRPr>
          </a:p>
          <a:p>
            <a:pPr fontAlgn="auto">
              <a:spcBef>
                <a:spcPts val="0"/>
              </a:spcBef>
              <a:spcAft>
                <a:spcPts val="0"/>
              </a:spcAft>
              <a:defRPr/>
            </a:pPr>
            <a:endParaRPr lang="it-IT" dirty="0">
              <a:solidFill>
                <a:srgbClr val="66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3000" t="-12000" b="-27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1428736"/>
            <a:ext cx="6786578" cy="4647426"/>
          </a:xfrm>
          <a:prstGeom prst="rect">
            <a:avLst/>
          </a:prstGeom>
          <a:noFill/>
        </p:spPr>
        <p:txBody>
          <a:bodyPr wrap="square" rtlCol="0">
            <a:spAutoFit/>
          </a:bodyPr>
          <a:lstStyle/>
          <a:p>
            <a:r>
              <a:rPr lang="it-IT" sz="2000" b="1" dirty="0" smtClean="0">
                <a:solidFill>
                  <a:srgbClr val="F11FF1"/>
                </a:solidFill>
              </a:rPr>
              <a:t>Scoppietta</a:t>
            </a:r>
            <a:br>
              <a:rPr lang="it-IT" sz="2000" b="1" dirty="0" smtClean="0">
                <a:solidFill>
                  <a:srgbClr val="F11FF1"/>
                </a:solidFill>
              </a:rPr>
            </a:br>
            <a:r>
              <a:rPr lang="it-IT" sz="2000" b="1" dirty="0" smtClean="0">
                <a:solidFill>
                  <a:srgbClr val="F11FF1"/>
                </a:solidFill>
              </a:rPr>
              <a:t>nell’olio</a:t>
            </a:r>
            <a:br>
              <a:rPr lang="it-IT" sz="2000" b="1" dirty="0" smtClean="0">
                <a:solidFill>
                  <a:srgbClr val="F11FF1"/>
                </a:solidFill>
              </a:rPr>
            </a:br>
            <a:r>
              <a:rPr lang="it-IT" sz="2000" b="1" dirty="0" smtClean="0">
                <a:solidFill>
                  <a:srgbClr val="F11FF1"/>
                </a:solidFill>
              </a:rPr>
              <a:t>facendo bollire</a:t>
            </a:r>
            <a:br>
              <a:rPr lang="it-IT" sz="2000" b="1" dirty="0" smtClean="0">
                <a:solidFill>
                  <a:srgbClr val="F11FF1"/>
                </a:solidFill>
              </a:rPr>
            </a:br>
            <a:r>
              <a:rPr lang="it-IT" sz="2000" b="1" dirty="0" smtClean="0">
                <a:solidFill>
                  <a:srgbClr val="F11FF1"/>
                </a:solidFill>
              </a:rPr>
              <a:t>l’allegria</a:t>
            </a:r>
            <a:br>
              <a:rPr lang="it-IT" sz="2000" b="1" dirty="0" smtClean="0">
                <a:solidFill>
                  <a:srgbClr val="F11FF1"/>
                </a:solidFill>
              </a:rPr>
            </a:br>
            <a:r>
              <a:rPr lang="it-IT" sz="2000" b="1" dirty="0" smtClean="0">
                <a:solidFill>
                  <a:srgbClr val="F11FF1"/>
                </a:solidFill>
              </a:rPr>
              <a:t>del mondo:</a:t>
            </a:r>
            <a:br>
              <a:rPr lang="it-IT" sz="2000" b="1" dirty="0" smtClean="0">
                <a:solidFill>
                  <a:srgbClr val="F11FF1"/>
                </a:solidFill>
              </a:rPr>
            </a:br>
            <a:r>
              <a:rPr lang="it-IT" sz="2000" b="1" dirty="0" smtClean="0">
                <a:solidFill>
                  <a:srgbClr val="F11FF1"/>
                </a:solidFill>
              </a:rPr>
              <a:t>le patate fritte</a:t>
            </a:r>
            <a:br>
              <a:rPr lang="it-IT" sz="2000" b="1" dirty="0" smtClean="0">
                <a:solidFill>
                  <a:srgbClr val="F11FF1"/>
                </a:solidFill>
              </a:rPr>
            </a:br>
            <a:r>
              <a:rPr lang="it-IT" sz="2000" b="1" dirty="0" smtClean="0">
                <a:solidFill>
                  <a:srgbClr val="F11FF1"/>
                </a:solidFill>
              </a:rPr>
              <a:t>entrano nella padella</a:t>
            </a:r>
            <a:br>
              <a:rPr lang="it-IT" sz="2000" b="1" dirty="0" smtClean="0">
                <a:solidFill>
                  <a:srgbClr val="F11FF1"/>
                </a:solidFill>
              </a:rPr>
            </a:br>
            <a:r>
              <a:rPr lang="it-IT" sz="2000" b="1" dirty="0" smtClean="0">
                <a:solidFill>
                  <a:srgbClr val="F11FF1"/>
                </a:solidFill>
              </a:rPr>
              <a:t>come innevate</a:t>
            </a:r>
            <a:br>
              <a:rPr lang="it-IT" sz="2000" b="1" dirty="0" smtClean="0">
                <a:solidFill>
                  <a:srgbClr val="F11FF1"/>
                </a:solidFill>
              </a:rPr>
            </a:br>
            <a:r>
              <a:rPr lang="it-IT" sz="2000" b="1" dirty="0" smtClean="0">
                <a:solidFill>
                  <a:srgbClr val="F11FF1"/>
                </a:solidFill>
              </a:rPr>
              <a:t>piume</a:t>
            </a:r>
            <a:br>
              <a:rPr lang="it-IT" sz="2000" b="1" dirty="0" smtClean="0">
                <a:solidFill>
                  <a:srgbClr val="F11FF1"/>
                </a:solidFill>
              </a:rPr>
            </a:br>
            <a:r>
              <a:rPr lang="it-IT" sz="2000" b="1" dirty="0" smtClean="0">
                <a:solidFill>
                  <a:srgbClr val="F11FF1"/>
                </a:solidFill>
              </a:rPr>
              <a:t>di cigno mattutino</a:t>
            </a:r>
            <a:br>
              <a:rPr lang="it-IT" sz="2000" b="1" dirty="0" smtClean="0">
                <a:solidFill>
                  <a:srgbClr val="F11FF1"/>
                </a:solidFill>
              </a:rPr>
            </a:br>
            <a:r>
              <a:rPr lang="it-IT" sz="2000" b="1" dirty="0" smtClean="0">
                <a:solidFill>
                  <a:srgbClr val="F11FF1"/>
                </a:solidFill>
              </a:rPr>
              <a:t>e escono semidorate</a:t>
            </a:r>
          </a:p>
          <a:p>
            <a:r>
              <a:rPr lang="it-IT" sz="2000" b="1" dirty="0" smtClean="0">
                <a:solidFill>
                  <a:srgbClr val="F11FF1"/>
                </a:solidFill>
              </a:rPr>
              <a:t>dalla crepitante</a:t>
            </a:r>
            <a:br>
              <a:rPr lang="it-IT" sz="2000" b="1" dirty="0" smtClean="0">
                <a:solidFill>
                  <a:srgbClr val="F11FF1"/>
                </a:solidFill>
              </a:rPr>
            </a:br>
            <a:r>
              <a:rPr lang="it-IT" sz="2000" b="1" dirty="0" smtClean="0">
                <a:solidFill>
                  <a:srgbClr val="F11FF1"/>
                </a:solidFill>
              </a:rPr>
              <a:t>ambra delle olive.</a:t>
            </a:r>
            <a:br>
              <a:rPr lang="it-IT" sz="2000" b="1" dirty="0" smtClean="0">
                <a:solidFill>
                  <a:srgbClr val="F11FF1"/>
                </a:solidFill>
              </a:rPr>
            </a:br>
            <a:r>
              <a:rPr lang="it-IT" b="1" dirty="0" smtClean="0">
                <a:solidFill>
                  <a:srgbClr val="F11FF1"/>
                </a:solidFill>
              </a:rPr>
              <a:t/>
            </a:r>
            <a:br>
              <a:rPr lang="it-IT" b="1" dirty="0" smtClean="0">
                <a:solidFill>
                  <a:srgbClr val="F11FF1"/>
                </a:solidFill>
              </a:rPr>
            </a:br>
            <a:endParaRPr lang="it-IT" b="1" dirty="0">
              <a:solidFill>
                <a:srgbClr val="F11FF1"/>
              </a:solidFill>
            </a:endParaRPr>
          </a:p>
        </p:txBody>
      </p:sp>
      <p:sp>
        <p:nvSpPr>
          <p:cNvPr id="4" name="Rettangolo 3"/>
          <p:cNvSpPr/>
          <p:nvPr/>
        </p:nvSpPr>
        <p:spPr>
          <a:xfrm>
            <a:off x="357158" y="142852"/>
            <a:ext cx="8520281" cy="1477328"/>
          </a:xfrm>
          <a:prstGeom prst="rect">
            <a:avLst/>
          </a:prstGeom>
          <a:noFill/>
        </p:spPr>
        <p:txBody>
          <a:bodyPr wrap="none" lIns="91440" tIns="45720" rIns="91440" bIns="45720">
            <a:spAutoFit/>
          </a:bodyPr>
          <a:lstStyle/>
          <a:p>
            <a:pPr algn="ctr"/>
            <a:r>
              <a:rPr lang="it-IT"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Ode alle patatine fritte – Pablo Neruda</a:t>
            </a:r>
          </a:p>
          <a:p>
            <a:pPr algn="ct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ttangolo 4"/>
          <p:cNvSpPr/>
          <p:nvPr/>
        </p:nvSpPr>
        <p:spPr>
          <a:xfrm>
            <a:off x="4000496" y="1357298"/>
            <a:ext cx="4572000" cy="4401205"/>
          </a:xfrm>
          <a:prstGeom prst="rect">
            <a:avLst/>
          </a:prstGeom>
        </p:spPr>
        <p:txBody>
          <a:bodyPr>
            <a:spAutoFit/>
          </a:bodyPr>
          <a:lstStyle/>
          <a:p>
            <a:r>
              <a:rPr lang="it-IT" sz="2000" b="1" dirty="0" smtClean="0">
                <a:solidFill>
                  <a:srgbClr val="F11FF1"/>
                </a:solidFill>
              </a:rPr>
              <a:t>L’aglio</a:t>
            </a:r>
            <a:br>
              <a:rPr lang="it-IT" sz="2000" b="1" dirty="0" smtClean="0">
                <a:solidFill>
                  <a:srgbClr val="F11FF1"/>
                </a:solidFill>
              </a:rPr>
            </a:br>
            <a:r>
              <a:rPr lang="it-IT" sz="2000" b="1" dirty="0" smtClean="0">
                <a:solidFill>
                  <a:srgbClr val="F11FF1"/>
                </a:solidFill>
              </a:rPr>
              <a:t>gli aggiunge</a:t>
            </a:r>
            <a:br>
              <a:rPr lang="it-IT" sz="2000" b="1" dirty="0" smtClean="0">
                <a:solidFill>
                  <a:srgbClr val="F11FF1"/>
                </a:solidFill>
              </a:rPr>
            </a:br>
            <a:r>
              <a:rPr lang="it-IT" sz="2000" b="1" dirty="0" smtClean="0">
                <a:solidFill>
                  <a:srgbClr val="F11FF1"/>
                </a:solidFill>
              </a:rPr>
              <a:t>la sua terrena fragranza,</a:t>
            </a:r>
            <a:br>
              <a:rPr lang="it-IT" sz="2000" b="1" dirty="0" smtClean="0">
                <a:solidFill>
                  <a:srgbClr val="F11FF1"/>
                </a:solidFill>
              </a:rPr>
            </a:br>
            <a:r>
              <a:rPr lang="it-IT" sz="2000" b="1" dirty="0" smtClean="0">
                <a:solidFill>
                  <a:srgbClr val="F11FF1"/>
                </a:solidFill>
              </a:rPr>
              <a:t>il pepe,</a:t>
            </a:r>
            <a:br>
              <a:rPr lang="it-IT" sz="2000" b="1" dirty="0" smtClean="0">
                <a:solidFill>
                  <a:srgbClr val="F11FF1"/>
                </a:solidFill>
              </a:rPr>
            </a:br>
            <a:r>
              <a:rPr lang="it-IT" sz="2000" b="1" dirty="0" smtClean="0">
                <a:solidFill>
                  <a:srgbClr val="F11FF1"/>
                </a:solidFill>
              </a:rPr>
              <a:t>polline che attraversò le scogliere,</a:t>
            </a:r>
            <a:br>
              <a:rPr lang="it-IT" sz="2000" b="1" dirty="0" smtClean="0">
                <a:solidFill>
                  <a:srgbClr val="F11FF1"/>
                </a:solidFill>
              </a:rPr>
            </a:br>
            <a:r>
              <a:rPr lang="it-IT" sz="2000" b="1" dirty="0" smtClean="0">
                <a:solidFill>
                  <a:srgbClr val="F11FF1"/>
                </a:solidFill>
              </a:rPr>
              <a:t>e</a:t>
            </a:r>
            <a:br>
              <a:rPr lang="it-IT" sz="2000" b="1" dirty="0" smtClean="0">
                <a:solidFill>
                  <a:srgbClr val="F11FF1"/>
                </a:solidFill>
              </a:rPr>
            </a:br>
            <a:r>
              <a:rPr lang="it-IT" sz="2000" b="1" dirty="0" smtClean="0">
                <a:solidFill>
                  <a:srgbClr val="F11FF1"/>
                </a:solidFill>
              </a:rPr>
              <a:t>vestite</a:t>
            </a:r>
            <a:br>
              <a:rPr lang="it-IT" sz="2000" b="1" dirty="0" smtClean="0">
                <a:solidFill>
                  <a:srgbClr val="F11FF1"/>
                </a:solidFill>
              </a:rPr>
            </a:br>
            <a:r>
              <a:rPr lang="it-IT" sz="2000" b="1" dirty="0" smtClean="0">
                <a:solidFill>
                  <a:srgbClr val="F11FF1"/>
                </a:solidFill>
              </a:rPr>
              <a:t>di nuovo</a:t>
            </a:r>
            <a:br>
              <a:rPr lang="it-IT" sz="2000" b="1" dirty="0" smtClean="0">
                <a:solidFill>
                  <a:srgbClr val="F11FF1"/>
                </a:solidFill>
              </a:rPr>
            </a:br>
            <a:r>
              <a:rPr lang="it-IT" sz="2000" b="1" dirty="0" smtClean="0">
                <a:solidFill>
                  <a:srgbClr val="F11FF1"/>
                </a:solidFill>
              </a:rPr>
              <a:t>con vestito di avorio, riempiono il piatto</a:t>
            </a:r>
            <a:br>
              <a:rPr lang="it-IT" sz="2000" b="1" dirty="0" smtClean="0">
                <a:solidFill>
                  <a:srgbClr val="F11FF1"/>
                </a:solidFill>
              </a:rPr>
            </a:br>
            <a:r>
              <a:rPr lang="it-IT" sz="2000" b="1" dirty="0" smtClean="0">
                <a:solidFill>
                  <a:srgbClr val="F11FF1"/>
                </a:solidFill>
              </a:rPr>
              <a:t>con la ripetizione della sua abbondanza</a:t>
            </a:r>
            <a:br>
              <a:rPr lang="it-IT" sz="2000" b="1" dirty="0" smtClean="0">
                <a:solidFill>
                  <a:srgbClr val="F11FF1"/>
                </a:solidFill>
              </a:rPr>
            </a:br>
            <a:r>
              <a:rPr lang="it-IT" sz="2000" b="1" dirty="0" smtClean="0">
                <a:solidFill>
                  <a:srgbClr val="F11FF1"/>
                </a:solidFill>
              </a:rPr>
              <a:t>e la sua squisita semplicità di terra.</a:t>
            </a:r>
            <a:br>
              <a:rPr lang="it-IT" sz="2000" b="1" dirty="0" smtClean="0">
                <a:solidFill>
                  <a:srgbClr val="F11FF1"/>
                </a:solidFill>
              </a:rPr>
            </a:br>
            <a:endParaRPr lang="it-IT" sz="2000" dirty="0">
              <a:solidFill>
                <a:srgbClr val="F11FF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Rettangolo 1"/>
          <p:cNvSpPr/>
          <p:nvPr/>
        </p:nvSpPr>
        <p:spPr>
          <a:xfrm>
            <a:off x="2143108" y="0"/>
            <a:ext cx="4923143" cy="584775"/>
          </a:xfrm>
          <a:prstGeom prst="rect">
            <a:avLst/>
          </a:prstGeom>
          <a:noFill/>
        </p:spPr>
        <p:txBody>
          <a:bodyPr wrap="none">
            <a:spAutoFit/>
          </a:bodyPr>
          <a:lstStyle/>
          <a:p>
            <a:pPr algn="ctr" fontAlgn="auto">
              <a:spcBef>
                <a:spcPts val="0"/>
              </a:spcBef>
              <a:spcAft>
                <a:spcPts val="0"/>
              </a:spcAft>
              <a:defRPr/>
            </a:pPr>
            <a:r>
              <a:rPr lang="it-IT"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Le innovazioni culinarie</a:t>
            </a:r>
          </a:p>
        </p:txBody>
      </p:sp>
      <p:sp>
        <p:nvSpPr>
          <p:cNvPr id="21507" name="CasellaDiTesto 2"/>
          <p:cNvSpPr txBox="1">
            <a:spLocks noChangeArrowheads="1"/>
          </p:cNvSpPr>
          <p:nvPr/>
        </p:nvSpPr>
        <p:spPr bwMode="auto">
          <a:xfrm>
            <a:off x="0" y="500063"/>
            <a:ext cx="9144000" cy="646112"/>
          </a:xfrm>
          <a:prstGeom prst="rect">
            <a:avLst/>
          </a:prstGeom>
          <a:noFill/>
          <a:ln w="9525">
            <a:noFill/>
            <a:miter lim="800000"/>
            <a:headEnd/>
            <a:tailEnd/>
          </a:ln>
        </p:spPr>
        <p:txBody>
          <a:bodyPr>
            <a:spAutoFit/>
          </a:bodyPr>
          <a:lstStyle/>
          <a:p>
            <a:pPr algn="just"/>
            <a:r>
              <a:rPr lang="it-IT" sz="1200" b="1" dirty="0">
                <a:solidFill>
                  <a:srgbClr val="7030A0"/>
                </a:solidFill>
                <a:latin typeface="Calibri" pitchFamily="34" charset="0"/>
              </a:rPr>
              <a:t>Negli ultimi decenni si sono diffuse svariate tecniche culinarie che hanno portato i giovani ad avvicinarsi sempre di più all’arte della cucina. Oltre alla cucina del food-truck e la cucina ricca di colori e gusti, quale la “fusion food”, si sono diffuse due vere e proprie forme d’arte culinaria, quali il cake design e il VisualFood.</a:t>
            </a:r>
          </a:p>
        </p:txBody>
      </p:sp>
      <p:sp>
        <p:nvSpPr>
          <p:cNvPr id="6" name="Rettangolo 5"/>
          <p:cNvSpPr/>
          <p:nvPr/>
        </p:nvSpPr>
        <p:spPr>
          <a:xfrm>
            <a:off x="1000100" y="1142984"/>
            <a:ext cx="2194832" cy="584775"/>
          </a:xfrm>
          <a:prstGeom prst="rect">
            <a:avLst/>
          </a:prstGeom>
          <a:noFill/>
        </p:spPr>
        <p:txBody>
          <a:bodyPr wrap="none">
            <a:spAutoFit/>
          </a:bodyPr>
          <a:lstStyle/>
          <a:p>
            <a:pPr algn="ctr" fontAlgn="auto">
              <a:spcBef>
                <a:spcPts val="0"/>
              </a:spcBef>
              <a:spcAft>
                <a:spcPts val="0"/>
              </a:spcAft>
              <a:defRPr/>
            </a:pPr>
            <a:r>
              <a:rPr lang="it-IT" sz="3200" b="1" dirty="0">
                <a:ln w="19050">
                  <a:solidFill>
                    <a:srgbClr val="F123F1"/>
                  </a:solidFill>
                  <a:prstDash val="solid"/>
                </a:ln>
                <a:solidFill>
                  <a:srgbClr val="FFFF00"/>
                </a:solidFill>
                <a:effectLst>
                  <a:outerShdw blurRad="50000" dist="50800" dir="7500000" algn="tl">
                    <a:srgbClr val="000000">
                      <a:shade val="5000"/>
                      <a:alpha val="35000"/>
                    </a:srgbClr>
                  </a:outerShdw>
                </a:effectLst>
                <a:latin typeface="+mn-lt"/>
                <a:cs typeface="+mn-cs"/>
              </a:rPr>
              <a:t>Cake design</a:t>
            </a:r>
          </a:p>
        </p:txBody>
      </p:sp>
      <p:sp>
        <p:nvSpPr>
          <p:cNvPr id="7" name="Rettangolo 6"/>
          <p:cNvSpPr/>
          <p:nvPr/>
        </p:nvSpPr>
        <p:spPr>
          <a:xfrm>
            <a:off x="5929322" y="1214422"/>
            <a:ext cx="2059988" cy="584775"/>
          </a:xfrm>
          <a:prstGeom prst="rect">
            <a:avLst/>
          </a:prstGeom>
          <a:noFill/>
        </p:spPr>
        <p:txBody>
          <a:bodyPr wrap="none">
            <a:spAutoFit/>
          </a:bodyPr>
          <a:lstStyle/>
          <a:p>
            <a:pPr algn="ctr" fontAlgn="auto">
              <a:spcBef>
                <a:spcPts val="0"/>
              </a:spcBef>
              <a:spcAft>
                <a:spcPts val="0"/>
              </a:spcAft>
              <a:defRPr/>
            </a:pPr>
            <a:r>
              <a:rPr lang="it-IT" sz="3200" b="1" dirty="0">
                <a:ln w="31550" cmpd="sng">
                  <a:solidFill>
                    <a:srgbClr val="002060"/>
                  </a:solidFill>
                  <a:prstDash val="solid"/>
                </a:ln>
                <a:solidFill>
                  <a:srgbClr val="33CC33"/>
                </a:solidFill>
                <a:effectLst>
                  <a:outerShdw blurRad="50800" dist="40000" dir="5400000" algn="tl" rotWithShape="0">
                    <a:srgbClr val="000000">
                      <a:shade val="5000"/>
                      <a:satMod val="120000"/>
                      <a:alpha val="33000"/>
                    </a:srgbClr>
                  </a:outerShdw>
                </a:effectLst>
                <a:latin typeface="+mn-lt"/>
                <a:cs typeface="+mn-cs"/>
              </a:rPr>
              <a:t>VisualFood</a:t>
            </a:r>
          </a:p>
        </p:txBody>
      </p:sp>
      <p:sp>
        <p:nvSpPr>
          <p:cNvPr id="21512" name="CasellaDiTesto 7"/>
          <p:cNvSpPr txBox="1">
            <a:spLocks noChangeArrowheads="1"/>
          </p:cNvSpPr>
          <p:nvPr/>
        </p:nvSpPr>
        <p:spPr bwMode="auto">
          <a:xfrm>
            <a:off x="0" y="3857628"/>
            <a:ext cx="4000472" cy="1200329"/>
          </a:xfrm>
          <a:prstGeom prst="rect">
            <a:avLst/>
          </a:prstGeom>
          <a:noFill/>
          <a:ln w="9525">
            <a:noFill/>
            <a:miter lim="800000"/>
            <a:headEnd/>
            <a:tailEnd/>
          </a:ln>
        </p:spPr>
        <p:txBody>
          <a:bodyPr wrap="square">
            <a:spAutoFit/>
          </a:bodyPr>
          <a:lstStyle/>
          <a:p>
            <a:pPr algn="just"/>
            <a:r>
              <a:rPr lang="it-IT" sz="1200" b="1" dirty="0">
                <a:solidFill>
                  <a:srgbClr val="EF0FEF"/>
                </a:solidFill>
                <a:latin typeface="Calibri" pitchFamily="34" charset="0"/>
              </a:rPr>
              <a:t>E’ l’arte culinaria di decorare,</a:t>
            </a:r>
          </a:p>
          <a:p>
            <a:pPr algn="just"/>
            <a:r>
              <a:rPr lang="it-IT" sz="1200" b="1" dirty="0">
                <a:solidFill>
                  <a:srgbClr val="EF0FEF"/>
                </a:solidFill>
                <a:latin typeface="Calibri" pitchFamily="34" charset="0"/>
              </a:rPr>
              <a:t>utilizzando pasta di zucchero, glassa  e altri elementi decorativi commestibili, torte o piccoli dolci al fine di renderli visivamente più interessanti. In alternativa, le torte stesse possono essere modellate e scolpite per assomigliare tridimensionalmente a persone, animali, luoghi e cose.</a:t>
            </a:r>
          </a:p>
        </p:txBody>
      </p:sp>
      <p:sp>
        <p:nvSpPr>
          <p:cNvPr id="21513" name="CasellaDiTesto 8"/>
          <p:cNvSpPr txBox="1">
            <a:spLocks noChangeArrowheads="1"/>
          </p:cNvSpPr>
          <p:nvPr/>
        </p:nvSpPr>
        <p:spPr bwMode="auto">
          <a:xfrm>
            <a:off x="0" y="4965700"/>
            <a:ext cx="4000473" cy="2231380"/>
          </a:xfrm>
          <a:prstGeom prst="rect">
            <a:avLst/>
          </a:prstGeom>
          <a:noFill/>
          <a:ln w="9525">
            <a:noFill/>
            <a:miter lim="800000"/>
            <a:headEnd/>
            <a:tailEnd/>
          </a:ln>
        </p:spPr>
        <p:txBody>
          <a:bodyPr wrap="square">
            <a:spAutoFit/>
          </a:bodyPr>
          <a:lstStyle/>
          <a:p>
            <a:pPr algn="ctr"/>
            <a:r>
              <a:rPr lang="it-IT" b="1" dirty="0">
                <a:solidFill>
                  <a:srgbClr val="FF6600"/>
                </a:solidFill>
                <a:latin typeface="Calibri" pitchFamily="34" charset="0"/>
              </a:rPr>
              <a:t>Origini</a:t>
            </a:r>
          </a:p>
          <a:p>
            <a:pPr algn="just"/>
            <a:r>
              <a:rPr lang="it-IT" sz="1100" b="1" dirty="0">
                <a:solidFill>
                  <a:srgbClr val="FF6600"/>
                </a:solidFill>
                <a:latin typeface="Calibri" pitchFamily="34" charset="0"/>
              </a:rPr>
              <a:t>Già nel diciassettesimo secolo si possono trovare i primi esempi di decorazioni. Ma le vere origini risalgono al diciannovesimo secolo quando i francesi amavano sfoggiare torte decorate durante i banchetti.</a:t>
            </a:r>
          </a:p>
          <a:p>
            <a:pPr algn="just"/>
            <a:r>
              <a:rPr lang="it-IT" sz="1100" b="1" dirty="0">
                <a:solidFill>
                  <a:srgbClr val="FF6600"/>
                </a:solidFill>
                <a:latin typeface="Calibri" pitchFamily="34" charset="0"/>
              </a:rPr>
              <a:t>Nel 1840 con l’introduzione dei lieviti, la preparazione di torte diventò ancora più facile e, il cake design, iniziò ad essere sempre più popolare</a:t>
            </a:r>
            <a:r>
              <a:rPr lang="it-IT" sz="1100" b="1" dirty="0" smtClean="0">
                <a:solidFill>
                  <a:srgbClr val="FF6600"/>
                </a:solidFill>
                <a:latin typeface="Calibri" pitchFamily="34" charset="0"/>
              </a:rPr>
              <a:t>.</a:t>
            </a:r>
          </a:p>
          <a:p>
            <a:pPr algn="just"/>
            <a:endParaRPr lang="it-IT" sz="1100" b="1" dirty="0" smtClean="0">
              <a:solidFill>
                <a:srgbClr val="FF6600"/>
              </a:solidFill>
              <a:latin typeface="Calibri" pitchFamily="34" charset="0"/>
            </a:endParaRPr>
          </a:p>
          <a:p>
            <a:pPr algn="just"/>
            <a:r>
              <a:rPr lang="it-IT" sz="1100" b="1" dirty="0" smtClean="0">
                <a:solidFill>
                  <a:srgbClr val="FF6600"/>
                </a:solidFill>
                <a:latin typeface="Calibri" pitchFamily="34" charset="0"/>
              </a:rPr>
              <a:t>Fonte: </a:t>
            </a:r>
            <a:r>
              <a:rPr lang="it-IT" sz="1100" b="1" dirty="0" err="1" smtClean="0">
                <a:solidFill>
                  <a:srgbClr val="FF6600"/>
                </a:solidFill>
                <a:latin typeface="Calibri" pitchFamily="34" charset="0"/>
              </a:rPr>
              <a:t>Wikipedia</a:t>
            </a:r>
            <a:endParaRPr lang="it-IT" sz="1100" b="1" dirty="0">
              <a:solidFill>
                <a:srgbClr val="FF6600"/>
              </a:solidFill>
              <a:latin typeface="Calibri" pitchFamily="34" charset="0"/>
            </a:endParaRPr>
          </a:p>
          <a:p>
            <a:pPr algn="just"/>
            <a:endParaRPr lang="it-IT" sz="1100" b="1" dirty="0">
              <a:solidFill>
                <a:srgbClr val="FF6600"/>
              </a:solidFill>
              <a:latin typeface="Calibri" pitchFamily="34" charset="0"/>
            </a:endParaRPr>
          </a:p>
          <a:p>
            <a:pPr algn="just"/>
            <a:endParaRPr lang="it-IT" sz="1100" b="1" dirty="0">
              <a:solidFill>
                <a:srgbClr val="FF6600"/>
              </a:solidFill>
              <a:latin typeface="Calibri" pitchFamily="34" charset="0"/>
            </a:endParaRPr>
          </a:p>
        </p:txBody>
      </p:sp>
      <p:sp>
        <p:nvSpPr>
          <p:cNvPr id="21514" name="CasellaDiTesto 10"/>
          <p:cNvSpPr txBox="1">
            <a:spLocks noChangeArrowheads="1"/>
          </p:cNvSpPr>
          <p:nvPr/>
        </p:nvSpPr>
        <p:spPr bwMode="auto">
          <a:xfrm>
            <a:off x="5143504" y="3643314"/>
            <a:ext cx="4000496" cy="1569660"/>
          </a:xfrm>
          <a:prstGeom prst="rect">
            <a:avLst/>
          </a:prstGeom>
          <a:noFill/>
          <a:ln w="9525">
            <a:noFill/>
            <a:miter lim="800000"/>
            <a:headEnd/>
            <a:tailEnd/>
          </a:ln>
        </p:spPr>
        <p:txBody>
          <a:bodyPr wrap="square">
            <a:spAutoFit/>
          </a:bodyPr>
          <a:lstStyle/>
          <a:p>
            <a:pPr algn="just"/>
            <a:r>
              <a:rPr lang="it-IT" sz="1200" b="1" dirty="0">
                <a:solidFill>
                  <a:srgbClr val="008000"/>
                </a:solidFill>
                <a:latin typeface="Calibri" pitchFamily="34" charset="0"/>
              </a:rPr>
              <a:t>E’ un nuovo modo di concepire l’allestimento dei piatti, di decorare la tavola con composizioni belle e commestibili. E’ un vero e proprio approccio creativo alla disposizione del cibo all'interno del piatto, un modo innovativo per divertire i propri ospiti e colpirli nella vista oltre che nel gusto. Il VisualFood è una disciplina accessibile, alla portata di tutti, anche perché è economica, dato che non richiede attrezzature costose e ingredienti particolari.</a:t>
            </a:r>
          </a:p>
        </p:txBody>
      </p:sp>
      <p:sp>
        <p:nvSpPr>
          <p:cNvPr id="21515" name="CasellaDiTesto 11"/>
          <p:cNvSpPr txBox="1">
            <a:spLocks noChangeArrowheads="1"/>
          </p:cNvSpPr>
          <p:nvPr/>
        </p:nvSpPr>
        <p:spPr bwMode="auto">
          <a:xfrm>
            <a:off x="5143504" y="5257562"/>
            <a:ext cx="4000496" cy="1600438"/>
          </a:xfrm>
          <a:prstGeom prst="rect">
            <a:avLst/>
          </a:prstGeom>
          <a:noFill/>
          <a:ln w="9525">
            <a:noFill/>
            <a:miter lim="800000"/>
            <a:headEnd/>
            <a:tailEnd/>
          </a:ln>
        </p:spPr>
        <p:txBody>
          <a:bodyPr wrap="square">
            <a:spAutoFit/>
          </a:bodyPr>
          <a:lstStyle/>
          <a:p>
            <a:pPr algn="ctr"/>
            <a:r>
              <a:rPr lang="it-IT" sz="1400" b="1" dirty="0">
                <a:solidFill>
                  <a:srgbClr val="2A08F6"/>
                </a:solidFill>
                <a:latin typeface="Calibri" pitchFamily="34" charset="0"/>
              </a:rPr>
              <a:t>Origini</a:t>
            </a:r>
          </a:p>
          <a:p>
            <a:pPr algn="just"/>
            <a:r>
              <a:rPr lang="it-IT" sz="1400" b="1" dirty="0">
                <a:solidFill>
                  <a:srgbClr val="2A08F6"/>
                </a:solidFill>
                <a:latin typeface="Calibri" pitchFamily="34" charset="0"/>
              </a:rPr>
              <a:t>E’ una tecnica molto recente, nata dalla passione di Rita Loccisano che ha scritto un libro proprio in merito a questa innovazione, pubblicato nell’ottobre 2014</a:t>
            </a:r>
            <a:r>
              <a:rPr lang="it-IT" sz="1400" b="1" dirty="0" smtClean="0">
                <a:solidFill>
                  <a:srgbClr val="2A08F6"/>
                </a:solidFill>
                <a:latin typeface="Calibri" pitchFamily="34" charset="0"/>
              </a:rPr>
              <a:t>.</a:t>
            </a:r>
          </a:p>
          <a:p>
            <a:pPr algn="just"/>
            <a:endParaRPr lang="it-IT" sz="1400" b="1" dirty="0" smtClean="0">
              <a:solidFill>
                <a:srgbClr val="2A08F6"/>
              </a:solidFill>
              <a:latin typeface="Calibri" pitchFamily="34" charset="0"/>
            </a:endParaRPr>
          </a:p>
          <a:p>
            <a:pPr algn="just"/>
            <a:r>
              <a:rPr lang="it-IT" sz="1100" b="1" dirty="0" smtClean="0">
                <a:solidFill>
                  <a:srgbClr val="2A08F6"/>
                </a:solidFill>
                <a:latin typeface="Calibri" pitchFamily="34" charset="0"/>
              </a:rPr>
              <a:t>Fonte: </a:t>
            </a:r>
            <a:r>
              <a:rPr lang="it-IT" sz="1100" b="1" dirty="0" err="1" smtClean="0">
                <a:solidFill>
                  <a:srgbClr val="2A08F6"/>
                </a:solidFill>
                <a:latin typeface="Calibri" pitchFamily="34" charset="0"/>
              </a:rPr>
              <a:t>Wikipedia</a:t>
            </a:r>
            <a:endParaRPr lang="it-IT" sz="1100" b="1" dirty="0">
              <a:solidFill>
                <a:srgbClr val="2A08F6"/>
              </a:solidFill>
              <a:latin typeface="Calibri" pitchFamily="34" charset="0"/>
            </a:endParaRPr>
          </a:p>
        </p:txBody>
      </p:sp>
      <p:pic>
        <p:nvPicPr>
          <p:cNvPr id="10" name="Immagine 9" descr="11063354_10205344284157957_1580479948_n.jpg"/>
          <p:cNvPicPr>
            <a:picLocks noChangeAspect="1"/>
          </p:cNvPicPr>
          <p:nvPr/>
        </p:nvPicPr>
        <p:blipFill>
          <a:blip r:embed="rId2"/>
          <a:stretch>
            <a:fillRect/>
          </a:stretch>
        </p:blipFill>
        <p:spPr>
          <a:xfrm>
            <a:off x="1214414" y="1714488"/>
            <a:ext cx="1643074" cy="2132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magine 10" descr="11084496_10205409726313970_470010844_n.jpg"/>
          <p:cNvPicPr>
            <a:picLocks noChangeAspect="1"/>
          </p:cNvPicPr>
          <p:nvPr/>
        </p:nvPicPr>
        <p:blipFill>
          <a:blip r:embed="rId3"/>
          <a:stretch>
            <a:fillRect/>
          </a:stretch>
        </p:blipFill>
        <p:spPr>
          <a:xfrm>
            <a:off x="5857884" y="1785926"/>
            <a:ext cx="2147889" cy="1823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42852"/>
            <a:ext cx="3571868" cy="338554"/>
          </a:xfrm>
          <a:prstGeom prst="rect">
            <a:avLst/>
          </a:prstGeom>
          <a:noFill/>
        </p:spPr>
        <p:txBody>
          <a:bodyPr wrap="square" rtlCol="0">
            <a:spAutoFit/>
          </a:bodyPr>
          <a:lstStyle/>
          <a:p>
            <a:r>
              <a:rPr lang="it-IT" sz="1600" dirty="0" smtClean="0"/>
              <a:t>Dal settimanale </a:t>
            </a:r>
            <a:r>
              <a:rPr lang="it-IT" sz="1600" i="1" dirty="0" smtClean="0">
                <a:solidFill>
                  <a:srgbClr val="FF0000"/>
                </a:solidFill>
              </a:rPr>
              <a:t>Vero</a:t>
            </a:r>
            <a:endParaRPr lang="it-IT" sz="1600" i="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ttangolo 2"/>
          <p:cNvSpPr/>
          <p:nvPr/>
        </p:nvSpPr>
        <p:spPr>
          <a:xfrm>
            <a:off x="1214414" y="0"/>
            <a:ext cx="6884833" cy="646331"/>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it-IT" sz="3600" b="1" cap="all" dirty="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Bisogni e speranze dei giovani:</a:t>
            </a:r>
          </a:p>
        </p:txBody>
      </p:sp>
      <p:sp>
        <p:nvSpPr>
          <p:cNvPr id="4" name="Rettangolo 3"/>
          <p:cNvSpPr/>
          <p:nvPr/>
        </p:nvSpPr>
        <p:spPr>
          <a:xfrm>
            <a:off x="0" y="836712"/>
            <a:ext cx="9085372" cy="1354217"/>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it-IT" sz="2800" b="1" cap="all" dirty="0">
                <a:ln w="0"/>
                <a:solidFill>
                  <a:srgbClr val="2A08F6"/>
                </a:solidFill>
                <a:effectLst>
                  <a:reflection blurRad="12700" stA="50000" endPos="50000" dist="5000" dir="5400000" sy="-100000" rotWithShape="0"/>
                </a:effectLst>
                <a:latin typeface="+mn-lt"/>
                <a:cs typeface="+mn-cs"/>
              </a:rPr>
              <a:t>L’agricoltura come speranza per il lavoro giovanile</a:t>
            </a:r>
          </a:p>
          <a:p>
            <a:pPr fontAlgn="auto">
              <a:spcBef>
                <a:spcPts val="0"/>
              </a:spcBef>
              <a:spcAft>
                <a:spcPts val="0"/>
              </a:spcAft>
              <a:defRPr/>
            </a:pPr>
            <a:r>
              <a:rPr lang="it-IT" sz="5400" b="1" cap="all" dirty="0">
                <a:ln w="0"/>
                <a:solidFill>
                  <a:srgbClr val="008000"/>
                </a:solidFill>
                <a:effectLst>
                  <a:reflection blurRad="12700" stA="50000" endPos="50000" dist="5000" dir="5400000" sy="-100000" rotWithShape="0"/>
                </a:effectLst>
                <a:latin typeface="+mn-lt"/>
                <a:cs typeface="+mn-cs"/>
              </a:rPr>
              <a:t> </a:t>
            </a:r>
          </a:p>
        </p:txBody>
      </p:sp>
      <p:sp>
        <p:nvSpPr>
          <p:cNvPr id="15364" name="CasellaDiTesto 1"/>
          <p:cNvSpPr txBox="1">
            <a:spLocks noChangeArrowheads="1"/>
          </p:cNvSpPr>
          <p:nvPr/>
        </p:nvSpPr>
        <p:spPr bwMode="auto">
          <a:xfrm>
            <a:off x="500034" y="5786454"/>
            <a:ext cx="2336800" cy="369887"/>
          </a:xfrm>
          <a:prstGeom prst="rect">
            <a:avLst/>
          </a:prstGeom>
          <a:noFill/>
          <a:ln w="9525">
            <a:noFill/>
            <a:miter lim="800000"/>
            <a:headEnd/>
            <a:tailEnd/>
          </a:ln>
        </p:spPr>
        <p:txBody>
          <a:bodyPr wrap="none">
            <a:spAutoFit/>
          </a:bodyPr>
          <a:lstStyle/>
          <a:p>
            <a:r>
              <a:rPr lang="it-IT" b="1" dirty="0">
                <a:latin typeface="Calibri" pitchFamily="34" charset="0"/>
                <a:hlinkClick r:id="rId5" action="ppaction://hlinksldjump"/>
              </a:rPr>
              <a:t>I giovani e l’agricoltura</a:t>
            </a:r>
            <a:endParaRPr lang="it-IT" b="1" dirty="0">
              <a:latin typeface="Calibri" pitchFamily="34" charset="0"/>
            </a:endParaRPr>
          </a:p>
        </p:txBody>
      </p:sp>
      <p:sp>
        <p:nvSpPr>
          <p:cNvPr id="15365" name="CasellaDiTesto 5"/>
          <p:cNvSpPr txBox="1">
            <a:spLocks noChangeArrowheads="1"/>
          </p:cNvSpPr>
          <p:nvPr/>
        </p:nvSpPr>
        <p:spPr bwMode="auto">
          <a:xfrm>
            <a:off x="3143240" y="6143644"/>
            <a:ext cx="3208337" cy="369887"/>
          </a:xfrm>
          <a:prstGeom prst="rect">
            <a:avLst/>
          </a:prstGeom>
          <a:noFill/>
          <a:ln w="9525">
            <a:noFill/>
            <a:miter lim="800000"/>
            <a:headEnd/>
            <a:tailEnd/>
          </a:ln>
        </p:spPr>
        <p:txBody>
          <a:bodyPr wrap="none">
            <a:spAutoFit/>
          </a:bodyPr>
          <a:lstStyle/>
          <a:p>
            <a:r>
              <a:rPr lang="it-IT" b="1" dirty="0">
                <a:latin typeface="Calibri" pitchFamily="34" charset="0"/>
                <a:hlinkClick r:id="rId6" action="ppaction://hlinksldjump"/>
              </a:rPr>
              <a:t>I Bocconiani ritornano alla terra</a:t>
            </a:r>
            <a:endParaRPr lang="it-IT" b="1" dirty="0">
              <a:latin typeface="Calibri" pitchFamily="34" charset="0"/>
            </a:endParaRPr>
          </a:p>
        </p:txBody>
      </p:sp>
      <p:sp>
        <p:nvSpPr>
          <p:cNvPr id="8" name="Rettangolo 7"/>
          <p:cNvSpPr/>
          <p:nvPr/>
        </p:nvSpPr>
        <p:spPr>
          <a:xfrm rot="21244817">
            <a:off x="13422" y="3159142"/>
            <a:ext cx="8656793"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Se vedi un affamato non dargli del riso: insegnagli a coltivarlo”</a:t>
            </a:r>
          </a:p>
          <a:p>
            <a:pPr eaLnBrk="0" hangingPunct="0">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                                                                                                                  (Confucio)</a:t>
            </a:r>
            <a:endPar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7" name="CasellaDiTesto 6"/>
          <p:cNvSpPr txBox="1"/>
          <p:nvPr/>
        </p:nvSpPr>
        <p:spPr>
          <a:xfrm>
            <a:off x="5572132" y="5500702"/>
            <a:ext cx="3005823" cy="338554"/>
          </a:xfrm>
          <a:prstGeom prst="rect">
            <a:avLst/>
          </a:prstGeom>
          <a:noFill/>
        </p:spPr>
        <p:txBody>
          <a:bodyPr wrap="none" rtlCol="0">
            <a:spAutoFit/>
          </a:bodyPr>
          <a:lstStyle/>
          <a:p>
            <a:r>
              <a:rPr lang="it-IT" sz="1600" b="1" dirty="0" smtClean="0">
                <a:hlinkClick r:id="rId7" action="ppaction://hlinksldjump"/>
              </a:rPr>
              <a:t>L’agricoltura nella letteratura</a:t>
            </a:r>
            <a:endParaRPr lang="it-IT" sz="1600" b="1" dirty="0"/>
          </a:p>
        </p:txBody>
      </p:sp>
      <p:pic>
        <p:nvPicPr>
          <p:cNvPr id="10" name="Carlo BUTI - Reginella Campagnola - In Italiano - (Parole-Paroles) - Vecchie Cartoline.mp3">
            <a:hlinkClick r:id="" action="ppaction://media"/>
          </p:cNvPr>
          <p:cNvPicPr>
            <a:picLocks noRot="1" noChangeAspect="1"/>
          </p:cNvPicPr>
          <p:nvPr>
            <a:audioFile r:link="rId1"/>
          </p:nvPr>
        </p:nvPicPr>
        <p:blipFill>
          <a:blip r:embed="rId8"/>
          <a:stretch>
            <a:fillRect/>
          </a:stretch>
        </p:blipFill>
        <p:spPr>
          <a:xfrm>
            <a:off x="7929586" y="628652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19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t="-24000" b="-24000"/>
          </a:stretch>
        </a:blipFill>
        <a:effectLst/>
      </p:bgPr>
    </p:bg>
    <p:spTree>
      <p:nvGrpSpPr>
        <p:cNvPr id="1" name=""/>
        <p:cNvGrpSpPr/>
        <p:nvPr/>
      </p:nvGrpSpPr>
      <p:grpSpPr>
        <a:xfrm>
          <a:off x="0" y="0"/>
          <a:ext cx="0" cy="0"/>
          <a:chOff x="0" y="0"/>
          <a:chExt cx="0" cy="0"/>
        </a:xfrm>
      </p:grpSpPr>
      <p:sp>
        <p:nvSpPr>
          <p:cNvPr id="17410" name="CasellaDiTesto 2"/>
          <p:cNvSpPr txBox="1">
            <a:spLocks noChangeArrowheads="1"/>
          </p:cNvSpPr>
          <p:nvPr/>
        </p:nvSpPr>
        <p:spPr bwMode="auto">
          <a:xfrm>
            <a:off x="0" y="571500"/>
            <a:ext cx="9144000" cy="4093428"/>
          </a:xfrm>
          <a:prstGeom prst="rect">
            <a:avLst/>
          </a:prstGeom>
          <a:noFill/>
          <a:ln w="9525">
            <a:noFill/>
            <a:miter lim="800000"/>
            <a:headEnd/>
            <a:tailEnd/>
          </a:ln>
        </p:spPr>
        <p:txBody>
          <a:bodyPr>
            <a:spAutoFit/>
          </a:bodyPr>
          <a:lstStyle/>
          <a:p>
            <a:pPr algn="just"/>
            <a:r>
              <a:rPr lang="it-IT" sz="1400" b="1" dirty="0">
                <a:latin typeface="Calibri" pitchFamily="34" charset="0"/>
              </a:rPr>
              <a:t>Il “ritorno alla terra”: la riscoperta dell’agricoltura e della natura come fattore possibile di realizzazione professionale e di vita, come concreta aspirazione a creare piccola impresa e non tanto come sogno idealizzato di fuga dalla congestione della città e della metropoli, questo è ciò a cui adesso si dedicano i giovani.</a:t>
            </a:r>
          </a:p>
          <a:p>
            <a:pPr algn="just"/>
            <a:r>
              <a:rPr lang="it-IT" sz="1400" b="1" dirty="0">
                <a:latin typeface="Calibri" pitchFamily="34" charset="0"/>
              </a:rPr>
              <a:t>Ma perché quest’ultimi si avvicinano all’agricoltura dopo che un’intera generazione ha fatto di tutto per lasciarsela alle spalle? E quali sono le loro reali prospettive? </a:t>
            </a:r>
          </a:p>
          <a:p>
            <a:pPr algn="just"/>
            <a:r>
              <a:rPr lang="it-IT" sz="1400" b="1" dirty="0" smtClean="0">
                <a:latin typeface="Calibri" pitchFamily="34" charset="0"/>
              </a:rPr>
              <a:t>L’avvicinamento </a:t>
            </a:r>
            <a:r>
              <a:rPr lang="it-IT" sz="1400" b="1" dirty="0">
                <a:latin typeface="Calibri" pitchFamily="34" charset="0"/>
              </a:rPr>
              <a:t>dei giovani </a:t>
            </a:r>
            <a:r>
              <a:rPr lang="it-IT" sz="1400" b="1" dirty="0" smtClean="0">
                <a:latin typeface="Calibri" pitchFamily="34" charset="0"/>
              </a:rPr>
              <a:t>all’agricoltura </a:t>
            </a:r>
            <a:r>
              <a:rPr lang="it-IT" sz="1400" b="1" dirty="0">
                <a:latin typeface="Calibri" pitchFamily="34" charset="0"/>
              </a:rPr>
              <a:t>nasce sia da un bisogno di concretezza avvertita dopo anni di economia basata principalmente sulla speculazione finanziaria, sia dalla difficoltà nel trovare lavoro in altri settori.</a:t>
            </a:r>
          </a:p>
          <a:p>
            <a:pPr algn="just"/>
            <a:r>
              <a:rPr lang="it-IT" sz="1400" b="1" dirty="0">
                <a:latin typeface="Calibri" pitchFamily="34" charset="0"/>
              </a:rPr>
              <a:t>Per quanto riguarda le prospettive dell’agricoltura, i giovani in futuro potranno avere grandi soddisfazioni dal </a:t>
            </a:r>
            <a:r>
              <a:rPr lang="it-IT" sz="1400" b="1" dirty="0">
                <a:latin typeface="Calibri" pitchFamily="34" charset="0"/>
                <a:hlinkClick r:id="rId3" action="ppaction://hlinksldjump"/>
              </a:rPr>
              <a:t>settore agricolo</a:t>
            </a:r>
            <a:r>
              <a:rPr lang="it-IT" sz="1400" b="1" dirty="0">
                <a:latin typeface="Calibri" pitchFamily="34" charset="0"/>
              </a:rPr>
              <a:t> e, inoltre, aiutare l’Italia a recuperare il paesaggio rurale che si stava perdendo; probabilmente questo contribuisce a far cambiare l’attenzione giovanile verso l’agricoltura, che decisamente non è più considerata un settore di serie B.</a:t>
            </a:r>
          </a:p>
          <a:p>
            <a:pPr algn="just"/>
            <a:r>
              <a:rPr lang="it-IT" sz="1400" b="1" dirty="0">
                <a:latin typeface="Calibri" pitchFamily="34" charset="0"/>
              </a:rPr>
              <a:t>L’unione tra i giovani e l’agricoltura ha portato a un incremento delle innovazioni in questo </a:t>
            </a:r>
            <a:r>
              <a:rPr lang="it-IT" sz="1400" b="1" dirty="0" smtClean="0">
                <a:latin typeface="Calibri" pitchFamily="34" charset="0"/>
              </a:rPr>
              <a:t>settore che</a:t>
            </a:r>
            <a:r>
              <a:rPr lang="it-IT" sz="1400" b="1" dirty="0">
                <a:latin typeface="Calibri" pitchFamily="34" charset="0"/>
              </a:rPr>
              <a:t>, nonostante la crisi che sta affrontando il Paese, è sicuramente in una fase di sviluppo rispetto agli anni precedenti. Qualcuno è pronto a scommettere che sarà proprio l’agricoltura a risollevarci da questo periodo di depressione finanziaria.  </a:t>
            </a:r>
          </a:p>
          <a:p>
            <a:pPr algn="just"/>
            <a:r>
              <a:rPr lang="it-IT" sz="1400" b="1" dirty="0">
                <a:latin typeface="Calibri" pitchFamily="34" charset="0"/>
              </a:rPr>
              <a:t> </a:t>
            </a:r>
          </a:p>
          <a:p>
            <a:r>
              <a:rPr lang="it-IT" sz="1400" dirty="0">
                <a:latin typeface="Calibri" pitchFamily="34" charset="0"/>
              </a:rPr>
              <a:t> </a:t>
            </a:r>
          </a:p>
          <a:p>
            <a:r>
              <a:rPr lang="it-IT" dirty="0">
                <a:latin typeface="Calibri" pitchFamily="34" charset="0"/>
              </a:rPr>
              <a:t> </a:t>
            </a:r>
          </a:p>
          <a:p>
            <a:endParaRPr lang="it-IT" dirty="0">
              <a:latin typeface="Calibri" pitchFamily="34" charset="0"/>
            </a:endParaRPr>
          </a:p>
        </p:txBody>
      </p:sp>
      <p:sp>
        <p:nvSpPr>
          <p:cNvPr id="4" name="Rettangolo arrotondato 3"/>
          <p:cNvSpPr/>
          <p:nvPr/>
        </p:nvSpPr>
        <p:spPr>
          <a:xfrm>
            <a:off x="0" y="3759200"/>
            <a:ext cx="3786188" cy="3098800"/>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just" fontAlgn="auto">
              <a:spcBef>
                <a:spcPts val="0"/>
              </a:spcBef>
              <a:spcAft>
                <a:spcPts val="0"/>
              </a:spcAft>
              <a:defRPr/>
            </a:pPr>
            <a:r>
              <a:rPr lang="it-IT" sz="2000" b="1" dirty="0">
                <a:solidFill>
                  <a:srgbClr val="2A08F6"/>
                </a:solidFill>
              </a:rPr>
              <a:t>                 Statistiche</a:t>
            </a:r>
          </a:p>
          <a:p>
            <a:pPr algn="just" fontAlgn="auto">
              <a:spcBef>
                <a:spcPts val="0"/>
              </a:spcBef>
              <a:spcAft>
                <a:spcPts val="0"/>
              </a:spcAft>
              <a:defRPr/>
            </a:pPr>
            <a:r>
              <a:rPr lang="it-IT" sz="1200" b="1" dirty="0">
                <a:solidFill>
                  <a:srgbClr val="2A08F6"/>
                </a:solidFill>
              </a:rPr>
              <a:t>Da quanto comunicato dalla Coldiretti, l'agricoltura è  un settore in controtendenza secondo i dati forniti dall'ultimo rapporto ISTAT, infatti, appare come la sola area produttiva per la quale sia possibile segnalare un aumento del valore aggiunto sia in termini congiunturali (+4,7 %) che tendenziali (+0,1 %).</a:t>
            </a:r>
          </a:p>
          <a:p>
            <a:pPr algn="just" fontAlgn="auto">
              <a:spcBef>
                <a:spcPts val="0"/>
              </a:spcBef>
              <a:spcAft>
                <a:spcPts val="0"/>
              </a:spcAft>
              <a:defRPr/>
            </a:pPr>
            <a:r>
              <a:rPr lang="it-IT" sz="1200" b="1" dirty="0">
                <a:solidFill>
                  <a:srgbClr val="2A08F6"/>
                </a:solidFill>
              </a:rPr>
              <a:t>Inoltre, c’è stato un aumento delle assunzioni pari allo 0,7 % , che è stato giudicato come in netta contrapposizione rispetto all'andamento recessivo del PIL e dell'occupazione per quanto concerne il settore industriale. Per il Pil l'unico settore a dare segnali positivi è proprio il primario.</a:t>
            </a:r>
          </a:p>
          <a:p>
            <a:pPr algn="just" fontAlgn="auto">
              <a:spcBef>
                <a:spcPts val="0"/>
              </a:spcBef>
              <a:spcAft>
                <a:spcPts val="0"/>
              </a:spcAft>
              <a:defRPr/>
            </a:pPr>
            <a:r>
              <a:rPr lang="it-IT" b="1" dirty="0"/>
              <a:t> </a:t>
            </a:r>
          </a:p>
        </p:txBody>
      </p:sp>
      <p:sp>
        <p:nvSpPr>
          <p:cNvPr id="9" name="Rettangolo 8"/>
          <p:cNvSpPr/>
          <p:nvPr/>
        </p:nvSpPr>
        <p:spPr>
          <a:xfrm>
            <a:off x="1531916" y="79375"/>
            <a:ext cx="6219716" cy="584775"/>
          </a:xfrm>
          <a:prstGeom prst="rect">
            <a:avLst/>
          </a:prstGeom>
          <a:noFill/>
        </p:spPr>
        <p:txBody>
          <a:bodyPr wrap="none">
            <a:spAutoFit/>
          </a:bodyPr>
          <a:lstStyle/>
          <a:p>
            <a:pPr algn="ctr" fontAlgn="auto">
              <a:spcBef>
                <a:spcPts val="0"/>
              </a:spcBef>
              <a:spcAft>
                <a:spcPts val="0"/>
              </a:spcAft>
              <a:defRPr/>
            </a:pPr>
            <a:r>
              <a:rPr lang="it-IT"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L</a:t>
            </a:r>
            <a:r>
              <a:rPr lang="it-IT"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’agricoltura </a:t>
            </a:r>
            <a:r>
              <a:rPr lang="it-IT"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nelle mani dei </a:t>
            </a:r>
            <a:r>
              <a:rPr lang="it-IT"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giovani</a:t>
            </a:r>
            <a:endParaRPr lang="it-IT"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10" name="Rettangolo 9"/>
          <p:cNvSpPr/>
          <p:nvPr/>
        </p:nvSpPr>
        <p:spPr>
          <a:xfrm>
            <a:off x="6715140" y="4357694"/>
            <a:ext cx="2286016" cy="1815882"/>
          </a:xfrm>
          <a:prstGeom prst="rect">
            <a:avLst/>
          </a:prstGeom>
          <a:solidFill>
            <a:srgbClr val="C00000">
              <a:alpha val="1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it-IT" sz="1400" b="1" dirty="0">
                <a:solidFill>
                  <a:srgbClr val="A40000"/>
                </a:solidFill>
              </a:rPr>
              <a:t>Vi è l’esigenza di supportare nuovi investimenti a suo favore. Anche l’occupazione agricola e la sua capacità attrattiva sulle nuove generazioni rappresentano importanti segnali per il futuro.</a:t>
            </a:r>
          </a:p>
        </p:txBody>
      </p:sp>
      <p:sp>
        <p:nvSpPr>
          <p:cNvPr id="11" name="Freccia a destra 10"/>
          <p:cNvSpPr/>
          <p:nvPr/>
        </p:nvSpPr>
        <p:spPr>
          <a:xfrm>
            <a:off x="4143372" y="4786322"/>
            <a:ext cx="2286000" cy="733425"/>
          </a:xfrm>
          <a:prstGeom prst="rightArrow">
            <a:avLst/>
          </a:prstGeom>
          <a:solidFill>
            <a:srgbClr val="0070C0">
              <a:alpha val="19000"/>
            </a:srgbClr>
          </a:solidFill>
          <a:ln>
            <a:solidFill>
              <a:srgbClr val="2A08F6"/>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it-IT" dirty="0">
                <a:solidFill>
                  <a:srgbClr val="33CC33"/>
                </a:solidFill>
              </a:rPr>
              <a:t>Quindi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1000" r="-1000"/>
          </a:stretch>
        </a:blipFill>
        <a:effectLst/>
      </p:bgPr>
    </p:bg>
    <p:spTree>
      <p:nvGrpSpPr>
        <p:cNvPr id="1" name=""/>
        <p:cNvGrpSpPr/>
        <p:nvPr/>
      </p:nvGrpSpPr>
      <p:grpSpPr>
        <a:xfrm>
          <a:off x="0" y="0"/>
          <a:ext cx="0" cy="0"/>
          <a:chOff x="0" y="0"/>
          <a:chExt cx="0" cy="0"/>
        </a:xfrm>
      </p:grpSpPr>
      <p:sp>
        <p:nvSpPr>
          <p:cNvPr id="2" name="Rettangolo 1"/>
          <p:cNvSpPr/>
          <p:nvPr/>
        </p:nvSpPr>
        <p:spPr>
          <a:xfrm>
            <a:off x="642910" y="0"/>
            <a:ext cx="77187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Incentivi per i giovani imprenditori agricoli</a:t>
            </a:r>
            <a:endParaRPr lang="it-IT"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asellaDiTesto 2"/>
          <p:cNvSpPr txBox="1"/>
          <p:nvPr/>
        </p:nvSpPr>
        <p:spPr>
          <a:xfrm>
            <a:off x="0" y="642918"/>
            <a:ext cx="9144000" cy="6086282"/>
          </a:xfrm>
          <a:prstGeom prst="rect">
            <a:avLst/>
          </a:prstGeom>
          <a:noFill/>
        </p:spPr>
        <p:txBody>
          <a:bodyPr wrap="square" rtlCol="0">
            <a:spAutoFit/>
          </a:bodyPr>
          <a:lstStyle/>
          <a:p>
            <a:pPr algn="just"/>
            <a:r>
              <a:rPr lang="it-IT" sz="1300" b="1" dirty="0" smtClean="0"/>
              <a:t>Il codice civile definisce la figura di imprenditore agricolo all'articolo 2135:</a:t>
            </a:r>
          </a:p>
          <a:p>
            <a:pPr algn="just"/>
            <a:r>
              <a:rPr lang="it-IT" sz="1300" b="1" i="1" dirty="0" smtClean="0"/>
              <a:t>«È imprenditore agricolo colui che esercita un'attività diretta alla coltivazione del fondo, alla silvicoltura, all'allevamento di animali e attività connesse. Si reputano connesse le attività dirette alla trasformazione o all'alienazione dei prodotti agricoli, quando rientrano nell'esercizio normale dell'agricoltura.»</a:t>
            </a:r>
          </a:p>
          <a:p>
            <a:pPr algn="just"/>
            <a:endParaRPr lang="it-IT" sz="1250" b="1" dirty="0" smtClean="0"/>
          </a:p>
          <a:p>
            <a:pPr algn="just"/>
            <a:r>
              <a:rPr lang="it-IT" sz="1250" b="1" dirty="0" smtClean="0"/>
              <a:t>Ma più che sull’imprenditore agricolo stesso, è bene soffermarci sulle agevolazioni statali di cui possono usufruire gli aspiranti imprenditori agricoli. </a:t>
            </a:r>
          </a:p>
          <a:p>
            <a:pPr algn="just"/>
            <a:r>
              <a:rPr lang="it-IT" sz="1250" b="1" dirty="0" smtClean="0"/>
              <a:t>Sul </a:t>
            </a:r>
            <a:r>
              <a:rPr lang="it-IT" sz="1250" b="1" dirty="0" smtClean="0">
                <a:solidFill>
                  <a:srgbClr val="C00000"/>
                </a:solidFill>
              </a:rPr>
              <a:t>sito del </a:t>
            </a:r>
            <a:r>
              <a:rPr lang="it-IT" sz="1250" b="1" dirty="0" err="1" smtClean="0">
                <a:solidFill>
                  <a:srgbClr val="C00000"/>
                </a:solidFill>
              </a:rPr>
              <a:t>Mipaaf</a:t>
            </a:r>
            <a:r>
              <a:rPr lang="it-IT" sz="1250" b="1" dirty="0" smtClean="0">
                <a:solidFill>
                  <a:srgbClr val="C00000"/>
                </a:solidFill>
              </a:rPr>
              <a:t> </a:t>
            </a:r>
            <a:r>
              <a:rPr lang="it-IT" sz="1250" b="1" dirty="0" smtClean="0"/>
              <a:t>(Ministero delle politiche agricole, alimentari e forestali) vengono messi in risalto dieci azioni per favorire il ricambio generazionale in agricoltura. Queste sono: </a:t>
            </a:r>
          </a:p>
          <a:p>
            <a:pPr marL="342900" indent="-342900" algn="just">
              <a:buAutoNum type="arabicPeriod"/>
            </a:pPr>
            <a:r>
              <a:rPr lang="it-IT" sz="1250" b="1" dirty="0" smtClean="0"/>
              <a:t>Mutui a tasso zero per imprese agricole condotte da under 40 per investimenti fino a 1,5 milioni di euro nei settori della produzione, della trasformazione e commercializzazione dei prodotti agricoli.</a:t>
            </a:r>
          </a:p>
          <a:p>
            <a:pPr marL="342900" indent="-342900" algn="just">
              <a:buAutoNum type="arabicPeriod"/>
            </a:pPr>
            <a:r>
              <a:rPr lang="it-IT" sz="1250" b="1" dirty="0" smtClean="0"/>
              <a:t>Mutui fino a 30 anni concessi da </a:t>
            </a:r>
            <a:r>
              <a:rPr lang="it-IT" sz="1250" b="1" dirty="0" err="1" smtClean="0"/>
              <a:t>Ismea</a:t>
            </a:r>
            <a:r>
              <a:rPr lang="it-IT" sz="1250" b="1" dirty="0" smtClean="0"/>
              <a:t> per l’acquisto dei terreni agricoli con l’esclusiva finalità di favorire il primo insediamento dei giovani in agricoltura. Abbattimento di 40.000 euro  della quota interessi prevista dal piano di ammortamento del mutuo.</a:t>
            </a:r>
          </a:p>
          <a:p>
            <a:pPr marL="342900" indent="-342900" algn="just">
              <a:buAutoNum type="arabicPeriod"/>
            </a:pPr>
            <a:r>
              <a:rPr lang="it-IT" sz="1250" b="1" dirty="0" smtClean="0"/>
              <a:t>Detrazioni al 19% per i giovani under 35 che affittano terreni agricoli.</a:t>
            </a:r>
          </a:p>
          <a:p>
            <a:pPr marL="342900" indent="-342900" algn="just">
              <a:buAutoNum type="arabicPeriod"/>
            </a:pPr>
            <a:r>
              <a:rPr lang="it-IT" sz="1250" b="1" dirty="0" smtClean="0"/>
              <a:t>Per i giovani imprenditori agricoli che vogliono subentrare nella </a:t>
            </a:r>
            <a:r>
              <a:rPr lang="it-IT" sz="1250" b="1" dirty="0" smtClean="0">
                <a:hlinkClick r:id="rId3" action="ppaction://hlinksldjump"/>
              </a:rPr>
              <a:t>conduzione di un’azienda agricola </a:t>
            </a:r>
            <a:r>
              <a:rPr lang="it-IT" sz="1250" b="1" dirty="0" smtClean="0"/>
              <a:t>è previsto da parte di </a:t>
            </a:r>
            <a:r>
              <a:rPr lang="it-IT" sz="1250" b="1" dirty="0" err="1" smtClean="0"/>
              <a:t>Ismea</a:t>
            </a:r>
            <a:r>
              <a:rPr lang="it-IT" sz="1250" b="1" dirty="0" smtClean="0"/>
              <a:t> un contributo a fondo perduto o l’erogazione di mutui a tasso agevolato per finanziare spese di investimento fino al 90% del loro ammontare.</a:t>
            </a:r>
          </a:p>
          <a:p>
            <a:pPr marL="342900" indent="-342900" algn="just">
              <a:buAutoNum type="arabicPeriod"/>
            </a:pPr>
            <a:r>
              <a:rPr lang="it-IT" sz="1250" b="1" dirty="0" smtClean="0"/>
              <a:t>Sgravio di 1/3 retribuzione lorda per promuovere forme di occupazione stabile in agricoltura di giovani compresi tra i 18 e i 35 anni, con contributo di lavoro a tempo indeterminato o determinato di durata almeno triennale.</a:t>
            </a:r>
          </a:p>
          <a:p>
            <a:pPr marL="342900" indent="-342900" algn="just">
              <a:buAutoNum type="arabicPeriod"/>
            </a:pPr>
            <a:r>
              <a:rPr lang="it-IT" sz="1250" b="1" dirty="0" smtClean="0"/>
              <a:t>Deduzione Irap al 50%, che arrivano fino a 10.500 euro per assunzioni di giovani nelle Regioni del Mezzogiorno, con contratti a tempo determinato per la durata di almeno 3 anni e per almeno 150 giornate all’anno</a:t>
            </a:r>
          </a:p>
          <a:p>
            <a:pPr marL="342900" indent="-342900" algn="just">
              <a:buAutoNum type="arabicPeriod"/>
            </a:pPr>
            <a:r>
              <a:rPr lang="it-IT" sz="1250" b="1" dirty="0" smtClean="0"/>
              <a:t>Crediti di imposta 2014-2016 al 40% per investimenti fino a 50.000 euro per e-commerce di prodotti agroalimentari.</a:t>
            </a:r>
          </a:p>
          <a:p>
            <a:pPr marL="342900" indent="-342900" algn="just">
              <a:buAutoNum type="arabicPeriod"/>
            </a:pPr>
            <a:r>
              <a:rPr lang="it-IT" sz="1250" b="1" dirty="0" smtClean="0"/>
              <a:t>Credito di imposta 2014-2016 al 40% per investimenti fino a 400.000 euro in innovazione e reti di impresa.</a:t>
            </a:r>
          </a:p>
          <a:p>
            <a:pPr marL="342900" indent="-342900" algn="just">
              <a:buAutoNum type="arabicPeriod"/>
            </a:pPr>
            <a:r>
              <a:rPr lang="it-IT" sz="1250" b="1" dirty="0" smtClean="0"/>
              <a:t>Fondo di garanzia </a:t>
            </a:r>
            <a:r>
              <a:rPr lang="it-IT" sz="1250" b="1" dirty="0" err="1" smtClean="0"/>
              <a:t>Ismea</a:t>
            </a:r>
            <a:r>
              <a:rPr lang="it-IT" sz="1250" b="1" dirty="0" smtClean="0"/>
              <a:t> a prima richiesta che favorisce l’accesso al credito alle aziende agricole prive di proprie garanzie sufficienti per il rilascio dei prestiti da parte delle banche.</a:t>
            </a:r>
          </a:p>
          <a:p>
            <a:pPr marL="342900" indent="-342900" algn="just">
              <a:buAutoNum type="arabicPeriod"/>
            </a:pPr>
            <a:r>
              <a:rPr lang="it-IT" sz="1250" b="1" dirty="0" smtClean="0"/>
              <a:t>80 milioni di euro anno, massimo del plafond che l’Italia poteva destinare alla misura per imprese condotte da under 40 con maggiorazione del 25% degli aiuti diretti per 5 anni all’interno dell’attuazione della nuova PAC fino al 2020.</a:t>
            </a:r>
            <a:r>
              <a:rPr lang="it-IT" sz="1250" b="1" dirty="0" smtClean="0">
                <a:solidFill>
                  <a:schemeClr val="tx2"/>
                </a:solidFill>
              </a:rPr>
              <a:t>                                                                                                        </a:t>
            </a:r>
          </a:p>
          <a:p>
            <a:pPr algn="just"/>
            <a:endParaRPr lang="it-IT" sz="1250" b="1" dirty="0" smtClean="0"/>
          </a:p>
        </p:txBody>
      </p:sp>
      <p:sp>
        <p:nvSpPr>
          <p:cNvPr id="5" name="CasellaDiTesto 4"/>
          <p:cNvSpPr txBox="1"/>
          <p:nvPr/>
        </p:nvSpPr>
        <p:spPr>
          <a:xfrm>
            <a:off x="6143636" y="6500834"/>
            <a:ext cx="184731" cy="369332"/>
          </a:xfrm>
          <a:prstGeom prst="rect">
            <a:avLst/>
          </a:prstGeom>
          <a:noFill/>
        </p:spPr>
        <p:txBody>
          <a:bodyPr wrap="none" rtlCol="0">
            <a:spAutoFit/>
          </a:bodyPr>
          <a:lstStyle/>
          <a:p>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Rettangolo 1"/>
          <p:cNvSpPr/>
          <p:nvPr/>
        </p:nvSpPr>
        <p:spPr>
          <a:xfrm>
            <a:off x="142844" y="0"/>
            <a:ext cx="8920776"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Legge 135/97 per i giovani agricoltori</a:t>
            </a:r>
            <a:endParaRPr lang="it-IT"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asellaDiTesto 2"/>
          <p:cNvSpPr txBox="1"/>
          <p:nvPr/>
        </p:nvSpPr>
        <p:spPr>
          <a:xfrm>
            <a:off x="0" y="857232"/>
            <a:ext cx="9144000" cy="2862322"/>
          </a:xfrm>
          <a:prstGeom prst="rect">
            <a:avLst/>
          </a:prstGeom>
          <a:noFill/>
        </p:spPr>
        <p:txBody>
          <a:bodyPr wrap="square" rtlCol="0">
            <a:spAutoFit/>
          </a:bodyPr>
          <a:lstStyle/>
          <a:p>
            <a:pPr algn="just"/>
            <a:r>
              <a:rPr lang="it-IT" b="1" dirty="0" smtClean="0"/>
              <a:t>Prevede finanziamenti a tasso agevolato e contributi a fondo perduto per promuovere iniziative imprenditoriali agricole, sostenendo i giovani che desiderano condurre un’azienda agricola subentrando ad un parente entro il secondo grado nella conduzione dell’azienda agricola, in aree definite dall’ UE “in ritardo di sviluppo” o a “declino industriale” o “rurali svantaggiate”.</a:t>
            </a:r>
          </a:p>
          <a:p>
            <a:pPr algn="just"/>
            <a:r>
              <a:rPr lang="it-IT" b="1" dirty="0" smtClean="0"/>
              <a:t>Possono accedere alle agevolazioni anche i giovani che sono già imprenditori agricoli e che vogliono ampliare la propria attività.</a:t>
            </a:r>
          </a:p>
          <a:p>
            <a:pPr algn="just"/>
            <a:r>
              <a:rPr lang="it-IT" b="1" dirty="0" smtClean="0"/>
              <a:t>Il conduttore uscente deve avere il legittimo possesso dell’azienda a titolo di proprietà di affitto, comodato o di uso.</a:t>
            </a:r>
          </a:p>
          <a:p>
            <a:pPr algn="just"/>
            <a:endParaRPr lang="it-IT" b="1" dirty="0"/>
          </a:p>
        </p:txBody>
      </p:sp>
      <p:sp>
        <p:nvSpPr>
          <p:cNvPr id="4" name="Rettangolo 3"/>
          <p:cNvSpPr/>
          <p:nvPr/>
        </p:nvSpPr>
        <p:spPr>
          <a:xfrm>
            <a:off x="857224" y="4143380"/>
            <a:ext cx="7429552" cy="1938992"/>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pPr algn="just"/>
            <a:r>
              <a:rPr lang="it-IT" b="1" dirty="0" smtClean="0">
                <a:solidFill>
                  <a:schemeClr val="tx1"/>
                </a:solidFill>
              </a:rPr>
              <a:t>                                                        </a:t>
            </a:r>
            <a:r>
              <a:rPr lang="it-IT" b="1" dirty="0" smtClean="0">
                <a:solidFill>
                  <a:srgbClr val="002060"/>
                </a:solidFill>
              </a:rPr>
              <a:t>REQUISITI</a:t>
            </a:r>
          </a:p>
          <a:p>
            <a:pPr algn="just"/>
            <a:r>
              <a:rPr lang="it-IT" b="1" dirty="0" smtClean="0">
                <a:solidFill>
                  <a:srgbClr val="002060"/>
                </a:solidFill>
              </a:rPr>
              <a:t>-Qualifica di imprenditore agricolo a titolo giustificato</a:t>
            </a:r>
          </a:p>
          <a:p>
            <a:pPr algn="just"/>
            <a:r>
              <a:rPr lang="it-IT" b="1" dirty="0" smtClean="0">
                <a:solidFill>
                  <a:srgbClr val="002060"/>
                </a:solidFill>
              </a:rPr>
              <a:t>-Età compresa tra i 18 e i 36 anni</a:t>
            </a:r>
          </a:p>
          <a:p>
            <a:pPr algn="just"/>
            <a:r>
              <a:rPr lang="it-IT" b="1" dirty="0" smtClean="0">
                <a:solidFill>
                  <a:srgbClr val="002060"/>
                </a:solidFill>
              </a:rPr>
              <a:t>-Residenza nei territori di applicazione della legge  alla data di presentazione della domanda</a:t>
            </a:r>
          </a:p>
          <a:p>
            <a:pPr algn="ctr"/>
            <a:endParaRPr lang="it-IT" b="1" dirty="0" smtClean="0">
              <a:solidFill>
                <a:srgbClr val="002060"/>
              </a:solidFill>
            </a:endParaRPr>
          </a:p>
          <a:p>
            <a:pPr algn="ctr"/>
            <a:endParaRPr lang="it-IT"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18434" name="CasellaDiTesto 1"/>
          <p:cNvSpPr txBox="1">
            <a:spLocks noChangeArrowheads="1"/>
          </p:cNvSpPr>
          <p:nvPr/>
        </p:nvSpPr>
        <p:spPr bwMode="auto">
          <a:xfrm>
            <a:off x="0" y="571500"/>
            <a:ext cx="9144000" cy="3539430"/>
          </a:xfrm>
          <a:prstGeom prst="rect">
            <a:avLst/>
          </a:prstGeom>
          <a:noFill/>
          <a:ln w="9525">
            <a:noFill/>
            <a:miter lim="800000"/>
            <a:headEnd/>
            <a:tailEnd/>
          </a:ln>
        </p:spPr>
        <p:txBody>
          <a:bodyPr>
            <a:spAutoFit/>
          </a:bodyPr>
          <a:lstStyle/>
          <a:p>
            <a:pPr algn="just"/>
            <a:r>
              <a:rPr lang="it-IT" sz="1400" b="1" dirty="0">
                <a:solidFill>
                  <a:srgbClr val="1C05A7"/>
                </a:solidFill>
                <a:latin typeface="Calibri" pitchFamily="34" charset="0"/>
              </a:rPr>
              <a:t>L’agricoltura ed i giovani si ritrovano, con gli strumenti e con le conoscenze che possono costituire il trampolino di lancio per il loro futuro.</a:t>
            </a:r>
          </a:p>
          <a:p>
            <a:pPr algn="just"/>
            <a:r>
              <a:rPr lang="it-IT" sz="1400" b="1" dirty="0">
                <a:solidFill>
                  <a:srgbClr val="1C05A7"/>
                </a:solidFill>
                <a:latin typeface="Calibri" pitchFamily="34" charset="0"/>
              </a:rPr>
              <a:t>Le competenze economico-aziendali si affiancano a quelle tecniche per poter riportare le risorse del nostro settore primario a livelli di eccellenza. Un ritorno al passato con gli “utensili” di oggi: utensili altamente qualificati. </a:t>
            </a:r>
          </a:p>
          <a:p>
            <a:pPr algn="just"/>
            <a:r>
              <a:rPr lang="it-IT" sz="1400" b="1" dirty="0">
                <a:solidFill>
                  <a:srgbClr val="1C05A7"/>
                </a:solidFill>
                <a:latin typeface="Calibri" pitchFamily="34" charset="0"/>
              </a:rPr>
              <a:t>La Bocconi, quale università economica e commerciale con </a:t>
            </a:r>
            <a:r>
              <a:rPr lang="it-IT" sz="1400" b="1" dirty="0" smtClean="0">
                <a:solidFill>
                  <a:srgbClr val="1C05A7"/>
                </a:solidFill>
                <a:latin typeface="Calibri" pitchFamily="34" charset="0"/>
              </a:rPr>
              <a:t>un lungimirante sguardo </a:t>
            </a:r>
            <a:r>
              <a:rPr lang="it-IT" sz="1400" b="1" dirty="0">
                <a:solidFill>
                  <a:srgbClr val="1C05A7"/>
                </a:solidFill>
                <a:latin typeface="Calibri" pitchFamily="34" charset="0"/>
              </a:rPr>
              <a:t>al futuro, sta già da tempo formando studenti che, dopo </a:t>
            </a:r>
            <a:r>
              <a:rPr lang="it-IT" sz="1400" b="1" dirty="0" smtClean="0">
                <a:solidFill>
                  <a:srgbClr val="1C05A7"/>
                </a:solidFill>
                <a:latin typeface="Calibri" pitchFamily="34" charset="0"/>
              </a:rPr>
              <a:t>esperienze di </a:t>
            </a:r>
            <a:r>
              <a:rPr lang="it-IT" sz="1400" b="1" dirty="0">
                <a:solidFill>
                  <a:srgbClr val="1C05A7"/>
                </a:solidFill>
                <a:latin typeface="Calibri" pitchFamily="34" charset="0"/>
              </a:rPr>
              <a:t>scambi internazionali, </a:t>
            </a:r>
            <a:r>
              <a:rPr lang="it-IT" sz="1400" b="1" dirty="0">
                <a:solidFill>
                  <a:srgbClr val="1C05A7"/>
                </a:solidFill>
                <a:latin typeface="Calibri" pitchFamily="34" charset="0"/>
                <a:hlinkClick r:id="rId2" action="ppaction://hlinksldjump"/>
              </a:rPr>
              <a:t>sono ritornati alle loro origini </a:t>
            </a:r>
            <a:r>
              <a:rPr lang="it-IT" sz="1400" b="1" dirty="0">
                <a:solidFill>
                  <a:srgbClr val="1C05A7"/>
                </a:solidFill>
                <a:latin typeface="Calibri" pitchFamily="34" charset="0"/>
              </a:rPr>
              <a:t>per </a:t>
            </a:r>
            <a:r>
              <a:rPr lang="it-IT" sz="1400" b="1" dirty="0" smtClean="0">
                <a:solidFill>
                  <a:srgbClr val="1C05A7"/>
                </a:solidFill>
                <a:latin typeface="Calibri" pitchFamily="34" charset="0"/>
              </a:rPr>
              <a:t>“seminare” nelle </a:t>
            </a:r>
            <a:r>
              <a:rPr lang="it-IT" sz="1400" b="1" dirty="0">
                <a:solidFill>
                  <a:srgbClr val="1C05A7"/>
                </a:solidFill>
                <a:latin typeface="Calibri" pitchFamily="34" charset="0"/>
              </a:rPr>
              <a:t>aziende agricole </a:t>
            </a:r>
            <a:r>
              <a:rPr lang="it-IT" sz="1400" b="1" dirty="0" smtClean="0">
                <a:solidFill>
                  <a:srgbClr val="1C05A7"/>
                </a:solidFill>
                <a:latin typeface="Calibri" pitchFamily="34" charset="0"/>
              </a:rPr>
              <a:t>  </a:t>
            </a:r>
            <a:r>
              <a:rPr lang="it-IT" sz="1400" b="1" dirty="0">
                <a:solidFill>
                  <a:srgbClr val="1C05A7"/>
                </a:solidFill>
                <a:latin typeface="Calibri" pitchFamily="34" charset="0"/>
              </a:rPr>
              <a:t>di famiglia.</a:t>
            </a:r>
          </a:p>
          <a:p>
            <a:pPr algn="just"/>
            <a:r>
              <a:rPr lang="it-IT" sz="1400" b="1" dirty="0">
                <a:solidFill>
                  <a:srgbClr val="1C05A7"/>
                </a:solidFill>
                <a:latin typeface="Calibri" pitchFamily="34" charset="0"/>
              </a:rPr>
              <a:t>Già sette anni fa, le nostre docenti, </a:t>
            </a:r>
            <a:r>
              <a:rPr lang="it-IT" sz="1400" b="1" dirty="0" smtClean="0">
                <a:solidFill>
                  <a:srgbClr val="1C05A7"/>
                </a:solidFill>
                <a:latin typeface="Calibri" pitchFamily="34" charset="0"/>
              </a:rPr>
              <a:t>accompagnando </a:t>
            </a:r>
            <a:r>
              <a:rPr lang="it-IT" sz="1400" b="1" dirty="0">
                <a:solidFill>
                  <a:srgbClr val="1C05A7"/>
                </a:solidFill>
                <a:latin typeface="Calibri" pitchFamily="34" charset="0"/>
              </a:rPr>
              <a:t>un gruppo di alunni della nostra scuola in Bocconi per l’orientamento universitario ebbero a stupirsi per le “confessioni</a:t>
            </a:r>
            <a:r>
              <a:rPr lang="it-IT" sz="1400" b="1" dirty="0" smtClean="0">
                <a:solidFill>
                  <a:srgbClr val="1C05A7"/>
                </a:solidFill>
                <a:latin typeface="Calibri" pitchFamily="34" charset="0"/>
              </a:rPr>
              <a:t>” e le intenzioni </a:t>
            </a:r>
            <a:r>
              <a:rPr lang="it-IT" sz="1400" b="1" dirty="0">
                <a:solidFill>
                  <a:srgbClr val="1C05A7"/>
                </a:solidFill>
                <a:latin typeface="Calibri" pitchFamily="34" charset="0"/>
              </a:rPr>
              <a:t>di molti bocconiani in uscita: dopo l’alta formazione ritornavano rispettivamente in Sicilia, Basilicata, Calabria per far rinascere le imprese agricole dei genitori in sofferenza per la crisi già visibilmente in atto.</a:t>
            </a:r>
          </a:p>
          <a:p>
            <a:pPr algn="just"/>
            <a:r>
              <a:rPr lang="it-IT" sz="1400" b="1" dirty="0">
                <a:solidFill>
                  <a:srgbClr val="1C05A7"/>
                </a:solidFill>
                <a:latin typeface="Calibri" pitchFamily="34" charset="0"/>
              </a:rPr>
              <a:t>Noi tutti ci auguriamo che le loro speranze siano già </a:t>
            </a:r>
            <a:r>
              <a:rPr lang="it-IT" sz="1400" b="1" dirty="0" smtClean="0">
                <a:solidFill>
                  <a:srgbClr val="1C05A7"/>
                </a:solidFill>
                <a:latin typeface="Calibri" pitchFamily="34" charset="0"/>
              </a:rPr>
              <a:t>trasformate </a:t>
            </a:r>
            <a:r>
              <a:rPr lang="it-IT" sz="1400" b="1" dirty="0">
                <a:solidFill>
                  <a:srgbClr val="1C05A7"/>
                </a:solidFill>
                <a:latin typeface="Calibri" pitchFamily="34" charset="0"/>
              </a:rPr>
              <a:t>in realtà e che tanti altri stiano seguendo i loro passi.</a:t>
            </a:r>
          </a:p>
          <a:p>
            <a:pPr algn="just"/>
            <a:endParaRPr lang="it-IT" sz="1400" b="1" dirty="0">
              <a:latin typeface="Calibri" pitchFamily="34" charset="0"/>
            </a:endParaRPr>
          </a:p>
          <a:p>
            <a:pPr algn="just"/>
            <a:endParaRPr lang="it-IT" sz="1400" b="1" dirty="0">
              <a:latin typeface="Calibri" pitchFamily="34" charset="0"/>
            </a:endParaRPr>
          </a:p>
          <a:p>
            <a:pPr algn="just"/>
            <a:endParaRPr lang="it-IT" sz="1400" b="1" dirty="0">
              <a:latin typeface="Calibri" pitchFamily="34" charset="0"/>
            </a:endParaRPr>
          </a:p>
          <a:p>
            <a:pPr algn="just"/>
            <a:endParaRPr lang="it-IT" sz="1400" b="1" dirty="0">
              <a:latin typeface="Calibri" pitchFamily="34" charset="0"/>
            </a:endParaRPr>
          </a:p>
        </p:txBody>
      </p:sp>
      <p:sp>
        <p:nvSpPr>
          <p:cNvPr id="18436" name="CasellaDiTesto 5"/>
          <p:cNvSpPr txBox="1">
            <a:spLocks noChangeArrowheads="1"/>
          </p:cNvSpPr>
          <p:nvPr/>
        </p:nvSpPr>
        <p:spPr bwMode="auto">
          <a:xfrm>
            <a:off x="-1" y="3571876"/>
            <a:ext cx="9144001" cy="1169551"/>
          </a:xfrm>
          <a:prstGeom prst="rect">
            <a:avLst/>
          </a:prstGeom>
          <a:noFill/>
          <a:ln w="9525">
            <a:noFill/>
            <a:miter lim="800000"/>
            <a:headEnd/>
            <a:tailEnd/>
          </a:ln>
        </p:spPr>
        <p:txBody>
          <a:bodyPr wrap="square">
            <a:spAutoFit/>
          </a:bodyPr>
          <a:lstStyle/>
          <a:p>
            <a:pPr algn="just"/>
            <a:r>
              <a:rPr lang="it-IT" sz="1400" b="1" dirty="0">
                <a:solidFill>
                  <a:srgbClr val="FFC000"/>
                </a:solidFill>
                <a:latin typeface="Calibri" pitchFamily="34" charset="0"/>
              </a:rPr>
              <a:t>La Bocconi ha lanciato una competizione in collaborazione con l’Expo Milano  2015: il progetto #FoodSavingBec-Bocconi Expo2015 Competition. L’iniziativa prevede che universitari provenienti da tutto il mondo, dovranno proporre soluzioni innovative per risolvere il problema dello spreco alimentare. Questa competizione ha come protagonisti 200 studenti </a:t>
            </a:r>
            <a:r>
              <a:rPr lang="it-IT" sz="1400" b="1" dirty="0" smtClean="0">
                <a:solidFill>
                  <a:srgbClr val="FFC000"/>
                </a:solidFill>
                <a:latin typeface="Calibri" pitchFamily="34" charset="0"/>
              </a:rPr>
              <a:t>di diverse nazionalità. </a:t>
            </a:r>
            <a:r>
              <a:rPr lang="it-IT" sz="1400" b="1" dirty="0">
                <a:solidFill>
                  <a:srgbClr val="FFC000"/>
                </a:solidFill>
                <a:latin typeface="Calibri" pitchFamily="34" charset="0"/>
              </a:rPr>
              <a:t>Questi ultimi, una volta rientrati nei loro Paesi, </a:t>
            </a:r>
            <a:r>
              <a:rPr lang="it-IT" sz="1400" b="1" dirty="0" smtClean="0">
                <a:solidFill>
                  <a:srgbClr val="FFC000"/>
                </a:solidFill>
                <a:latin typeface="Calibri" pitchFamily="34" charset="0"/>
              </a:rPr>
              <a:t>hanno l’impegno </a:t>
            </a:r>
            <a:r>
              <a:rPr lang="it-IT" sz="1400" b="1" dirty="0">
                <a:solidFill>
                  <a:srgbClr val="FFC000"/>
                </a:solidFill>
                <a:latin typeface="Calibri" pitchFamily="34" charset="0"/>
              </a:rPr>
              <a:t>di sensibilizzare i coetanei di tutto il mondo sulla necessità di prevenire e combattere l’enorme spreco di 1,3 miliardi di tonnellate di cibo l’anno.</a:t>
            </a:r>
          </a:p>
        </p:txBody>
      </p:sp>
      <p:sp>
        <p:nvSpPr>
          <p:cNvPr id="7" name="Rettangolo 6"/>
          <p:cNvSpPr/>
          <p:nvPr/>
        </p:nvSpPr>
        <p:spPr>
          <a:xfrm>
            <a:off x="1500166" y="0"/>
            <a:ext cx="6653360" cy="707886"/>
          </a:xfrm>
          <a:prstGeom prst="rect">
            <a:avLst/>
          </a:prstGeom>
          <a:noFill/>
        </p:spPr>
        <p:txBody>
          <a:bodyPr wrap="none">
            <a:spAutoFit/>
          </a:bodyPr>
          <a:lstStyle/>
          <a:p>
            <a:pPr algn="ctr" fontAlgn="auto">
              <a:spcBef>
                <a:spcPts val="0"/>
              </a:spcBef>
              <a:spcAft>
                <a:spcPts val="0"/>
              </a:spcAft>
              <a:defRPr/>
            </a:pPr>
            <a:r>
              <a:rPr lang="it-IT"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Bocconiani: il ritorno alla terra</a:t>
            </a:r>
          </a:p>
        </p:txBody>
      </p:sp>
      <p:sp>
        <p:nvSpPr>
          <p:cNvPr id="8" name="Rettangolo 7"/>
          <p:cNvSpPr/>
          <p:nvPr/>
        </p:nvSpPr>
        <p:spPr>
          <a:xfrm>
            <a:off x="1571604" y="3071810"/>
            <a:ext cx="5404621" cy="646331"/>
          </a:xfrm>
          <a:prstGeom prst="rect">
            <a:avLst/>
          </a:prstGeom>
          <a:noFill/>
        </p:spPr>
        <p:txBody>
          <a:bodyPr wrap="none">
            <a:spAutoFit/>
          </a:bodyPr>
          <a:lstStyle/>
          <a:p>
            <a:pPr algn="ctr" fontAlgn="auto">
              <a:spcBef>
                <a:spcPts val="0"/>
              </a:spcBef>
              <a:spcAft>
                <a:spcPts val="0"/>
              </a:spcAft>
              <a:defRPr/>
            </a:pPr>
            <a:r>
              <a:rPr lang="it-IT"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La Bocconi contro lo spreco</a:t>
            </a:r>
          </a:p>
        </p:txBody>
      </p:sp>
      <p:sp>
        <p:nvSpPr>
          <p:cNvPr id="10" name="Rettangolo 9"/>
          <p:cNvSpPr/>
          <p:nvPr/>
        </p:nvSpPr>
        <p:spPr>
          <a:xfrm>
            <a:off x="142844" y="4714884"/>
            <a:ext cx="8882368" cy="523220"/>
          </a:xfrm>
          <a:prstGeom prst="rect">
            <a:avLst/>
          </a:prstGeom>
          <a:noFill/>
        </p:spPr>
        <p:txBody>
          <a:bodyPr wrap="none">
            <a:spAutoFit/>
          </a:bodyPr>
          <a:lstStyle/>
          <a:p>
            <a:pPr algn="ctr" fontAlgn="auto">
              <a:spcBef>
                <a:spcPts val="0"/>
              </a:spcBef>
              <a:spcAft>
                <a:spcPts val="0"/>
              </a:spcAft>
              <a:defRPr/>
            </a:pPr>
            <a:r>
              <a:rPr lang="it-IT" sz="2800" b="1" dirty="0">
                <a:ln w="900" cmpd="sng">
                  <a:solidFill>
                    <a:schemeClr val="accent1">
                      <a:satMod val="190000"/>
                      <a:alpha val="55000"/>
                    </a:schemeClr>
                  </a:solidFill>
                  <a:prstDash val="solid"/>
                </a:ln>
                <a:solidFill>
                  <a:srgbClr val="F123F1"/>
                </a:solidFill>
                <a:effectLst>
                  <a:innerShdw blurRad="101600" dist="76200" dir="5400000">
                    <a:schemeClr val="accent1">
                      <a:satMod val="190000"/>
                      <a:tint val="100000"/>
                      <a:alpha val="74000"/>
                    </a:schemeClr>
                  </a:innerShdw>
                </a:effectLst>
                <a:latin typeface="+mn-lt"/>
                <a:cs typeface="+mn-cs"/>
              </a:rPr>
              <a:t>L’Università al passo con i tempi: l’agricoltura biodinamica </a:t>
            </a:r>
          </a:p>
        </p:txBody>
      </p:sp>
      <p:sp>
        <p:nvSpPr>
          <p:cNvPr id="18440" name="CasellaDiTesto 12"/>
          <p:cNvSpPr txBox="1">
            <a:spLocks noChangeArrowheads="1"/>
          </p:cNvSpPr>
          <p:nvPr/>
        </p:nvSpPr>
        <p:spPr bwMode="auto">
          <a:xfrm>
            <a:off x="0" y="5257562"/>
            <a:ext cx="9144000" cy="1600438"/>
          </a:xfrm>
          <a:prstGeom prst="rect">
            <a:avLst/>
          </a:prstGeom>
          <a:noFill/>
          <a:ln w="9525">
            <a:noFill/>
            <a:miter lim="800000"/>
            <a:headEnd/>
            <a:tailEnd/>
          </a:ln>
        </p:spPr>
        <p:txBody>
          <a:bodyPr>
            <a:spAutoFit/>
          </a:bodyPr>
          <a:lstStyle/>
          <a:p>
            <a:pPr algn="just"/>
            <a:r>
              <a:rPr lang="it-IT" sz="1400" b="1" dirty="0">
                <a:solidFill>
                  <a:srgbClr val="C90DC9"/>
                </a:solidFill>
                <a:latin typeface="Calibri" pitchFamily="34" charset="0"/>
              </a:rPr>
              <a:t>L’agricoltura biodinamica ha quasi un secolo di storia alle spalle e un andamento in forte crescita. Si ispira alle concezioni antroposofiche che Rudolf Steiner espresse nel 1924: da allora questo metodo si è andato sviluppando in tutti i continenti.</a:t>
            </a:r>
          </a:p>
          <a:p>
            <a:pPr algn="just"/>
            <a:r>
              <a:rPr lang="it-IT" sz="1400" b="1" dirty="0">
                <a:solidFill>
                  <a:srgbClr val="C90DC9"/>
                </a:solidFill>
                <a:latin typeface="Calibri" pitchFamily="34" charset="0"/>
              </a:rPr>
              <a:t>L’idea dell’agricoltura biodinamica è una prospettiva concreta per far ripartire l’economia del Paese e, soprattutto, per creare nuovi posti di lavoro per i giovani. Anche l’Università Bocconi ha aperto le porta all’agricoltura biodinamica, infatti,  l’evoluzione di quest’ultima è stata al centro del convegno internazionale organizzato dall’Associazione per l’Agricoltura Biodinamica “ Oltre Expo: alleanze per nutrire il </a:t>
            </a:r>
            <a:r>
              <a:rPr lang="it-IT" sz="1400" b="1" dirty="0" smtClean="0">
                <a:solidFill>
                  <a:srgbClr val="C90DC9"/>
                </a:solidFill>
                <a:latin typeface="Calibri" pitchFamily="34" charset="0"/>
              </a:rPr>
              <a:t>pianeta”, </a:t>
            </a:r>
            <a:r>
              <a:rPr lang="it-IT" sz="1400" b="1" dirty="0">
                <a:solidFill>
                  <a:srgbClr val="C90DC9"/>
                </a:solidFill>
                <a:latin typeface="Calibri" pitchFamily="34" charset="0"/>
              </a:rPr>
              <a:t>tenutosi presso la stessa università lo scorso febbraio.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3000" b="-1000"/>
          </a:stretch>
        </a:blipFill>
        <a:effectLst/>
      </p:bgPr>
    </p:bg>
    <p:spTree>
      <p:nvGrpSpPr>
        <p:cNvPr id="1" name=""/>
        <p:cNvGrpSpPr/>
        <p:nvPr/>
      </p:nvGrpSpPr>
      <p:grpSpPr>
        <a:xfrm>
          <a:off x="0" y="0"/>
          <a:ext cx="0" cy="0"/>
          <a:chOff x="0" y="0"/>
          <a:chExt cx="0" cy="0"/>
        </a:xfrm>
      </p:grpSpPr>
      <p:sp>
        <p:nvSpPr>
          <p:cNvPr id="2" name="Rettangolo 1"/>
          <p:cNvSpPr/>
          <p:nvPr/>
        </p:nvSpPr>
        <p:spPr>
          <a:xfrm>
            <a:off x="1142976" y="2500307"/>
            <a:ext cx="7286675" cy="203132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Gusto, nutrimento, </a:t>
            </a:r>
            <a:r>
              <a:rPr lang="it-IT"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passioni…</a:t>
            </a:r>
            <a:endParaRPr lang="it-IT"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it-IT"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a:t>
            </a:r>
            <a:r>
              <a:rPr lang="it-IT"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versi</a:t>
            </a:r>
          </a:p>
          <a:p>
            <a:pPr algn="ctr"/>
            <a:endPar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ttangolo 4"/>
          <p:cNvSpPr/>
          <p:nvPr/>
        </p:nvSpPr>
        <p:spPr>
          <a:xfrm>
            <a:off x="285720" y="428604"/>
            <a:ext cx="3057247"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Kahlil Gibran</a:t>
            </a:r>
            <a:endParaRPr lang="it-IT"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ttangolo 5"/>
          <p:cNvSpPr/>
          <p:nvPr/>
        </p:nvSpPr>
        <p:spPr>
          <a:xfrm>
            <a:off x="5714976" y="214290"/>
            <a:ext cx="3429024" cy="1077218"/>
          </a:xfrm>
          <a:prstGeom prst="rect">
            <a:avLst/>
          </a:prstGeom>
        </p:spPr>
        <p:txBody>
          <a:bodyPr wrap="square">
            <a:spAutoFit/>
          </a:bodyPr>
          <a:lstStyle/>
          <a:p>
            <a:pPr algn="just"/>
            <a:r>
              <a:rPr lang="it-IT"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4" action="ppaction://hlinksldjump"/>
              </a:rPr>
              <a:t>Ode al vino </a:t>
            </a:r>
          </a:p>
          <a:p>
            <a:pPr algn="just"/>
            <a:r>
              <a:rPr lang="it-IT"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4" action="ppaction://hlinksldjump"/>
              </a:rPr>
              <a:t>Pablo Neruda</a:t>
            </a:r>
            <a:endParaRPr lang="it-IT"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ttangolo 6"/>
          <p:cNvSpPr/>
          <p:nvPr/>
        </p:nvSpPr>
        <p:spPr>
          <a:xfrm>
            <a:off x="2428860" y="5286388"/>
            <a:ext cx="4653838" cy="1077218"/>
          </a:xfrm>
          <a:prstGeom prst="rect">
            <a:avLst/>
          </a:prstGeom>
        </p:spPr>
        <p:txBody>
          <a:bodyPr wrap="none">
            <a:spAutoFit/>
          </a:bodyPr>
          <a:lstStyle/>
          <a:p>
            <a:r>
              <a:rPr lang="it-IT" sz="3200" b="1" dirty="0" smtClean="0">
                <a:solidFill>
                  <a:srgbClr val="FF0000"/>
                </a:solidFill>
              </a:rPr>
              <a:t>        </a:t>
            </a:r>
            <a:r>
              <a:rPr lang="it-IT"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5" action="ppaction://hlinksldjump"/>
              </a:rPr>
              <a:t>‘O </a:t>
            </a:r>
            <a:r>
              <a:rPr lang="it-IT"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5" action="ppaction://hlinksldjump"/>
              </a:rPr>
              <a:t>rraù</a:t>
            </a:r>
            <a:r>
              <a:rPr lang="it-IT"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5" action="ppaction://hlinksldjump"/>
              </a:rPr>
              <a:t> </a:t>
            </a:r>
          </a:p>
          <a:p>
            <a:r>
              <a:rPr lang="it-IT"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5" action="ppaction://hlinksldjump"/>
              </a:rPr>
              <a:t>Eduardo De Filippo</a:t>
            </a:r>
            <a:endParaRPr lang="it-IT"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0" name="Connettore 7 9"/>
          <p:cNvCxnSpPr>
            <a:stCxn id="2" idx="0"/>
            <a:endCxn id="5" idx="2"/>
          </p:cNvCxnSpPr>
          <p:nvPr/>
        </p:nvCxnSpPr>
        <p:spPr>
          <a:xfrm rot="16200000" flipV="1">
            <a:off x="2587643" y="301636"/>
            <a:ext cx="1425372" cy="2971970"/>
          </a:xfrm>
          <a:prstGeom prst="curvedConnector3">
            <a:avLst>
              <a:gd name="adj1" fmla="val 50000"/>
            </a:avLst>
          </a:prstGeom>
          <a:ln w="76200">
            <a:solidFill>
              <a:srgbClr val="2A08F6"/>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7 12"/>
          <p:cNvCxnSpPr>
            <a:stCxn id="2" idx="0"/>
            <a:endCxn id="6" idx="2"/>
          </p:cNvCxnSpPr>
          <p:nvPr/>
        </p:nvCxnSpPr>
        <p:spPr>
          <a:xfrm rot="5400000" flipH="1" flipV="1">
            <a:off x="5503502" y="574321"/>
            <a:ext cx="1208799" cy="2643174"/>
          </a:xfrm>
          <a:prstGeom prst="curvedConnector3">
            <a:avLst>
              <a:gd name="adj1" fmla="val 50000"/>
            </a:avLst>
          </a:prstGeom>
          <a:ln w="76200">
            <a:solidFill>
              <a:srgbClr val="2A08F6"/>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a:endCxn id="7" idx="0"/>
          </p:cNvCxnSpPr>
          <p:nvPr/>
        </p:nvCxnSpPr>
        <p:spPr>
          <a:xfrm rot="16200000" flipH="1">
            <a:off x="3949511" y="4480120"/>
            <a:ext cx="1571634" cy="40901"/>
          </a:xfrm>
          <a:prstGeom prst="straightConnector1">
            <a:avLst/>
          </a:prstGeom>
          <a:ln w="76200">
            <a:solidFill>
              <a:srgbClr val="2A08F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2000"/>
          </a:stretch>
        </a:blipFill>
        <a:effectLst/>
      </p:bgPr>
    </p:bg>
    <p:spTree>
      <p:nvGrpSpPr>
        <p:cNvPr id="1" name=""/>
        <p:cNvGrpSpPr/>
        <p:nvPr/>
      </p:nvGrpSpPr>
      <p:grpSpPr>
        <a:xfrm>
          <a:off x="0" y="0"/>
          <a:ext cx="0" cy="0"/>
          <a:chOff x="0" y="0"/>
          <a:chExt cx="0" cy="0"/>
        </a:xfrm>
      </p:grpSpPr>
      <p:sp>
        <p:nvSpPr>
          <p:cNvPr id="2" name="Rettangolo 1"/>
          <p:cNvSpPr/>
          <p:nvPr/>
        </p:nvSpPr>
        <p:spPr>
          <a:xfrm>
            <a:off x="0" y="1714488"/>
            <a:ext cx="9144000" cy="3539430"/>
          </a:xfrm>
          <a:prstGeom prst="rect">
            <a:avLst/>
          </a:prstGeom>
        </p:spPr>
        <p:txBody>
          <a:bodyPr wrap="square">
            <a:spAutoFit/>
          </a:bodyPr>
          <a:lstStyle/>
          <a:p>
            <a:r>
              <a:rPr lang="it-IT" sz="3200" b="1" dirty="0" smtClean="0">
                <a:solidFill>
                  <a:srgbClr val="00B050"/>
                </a:solidFill>
              </a:rPr>
              <a:t>E quando addentate una mela,</a:t>
            </a:r>
          </a:p>
          <a:p>
            <a:r>
              <a:rPr lang="it-IT" sz="3200" b="1" dirty="0" smtClean="0">
                <a:solidFill>
                  <a:srgbClr val="00B050"/>
                </a:solidFill>
              </a:rPr>
              <a:t>ditele nel vostro cuore:</a:t>
            </a:r>
          </a:p>
          <a:p>
            <a:r>
              <a:rPr lang="it-IT" sz="3200" b="1" dirty="0" smtClean="0">
                <a:solidFill>
                  <a:srgbClr val="00B050"/>
                </a:solidFill>
              </a:rPr>
              <a:t>I tuoi semi vivranno nel mio corpo</a:t>
            </a:r>
          </a:p>
          <a:p>
            <a:r>
              <a:rPr lang="it-IT" sz="3200" b="1" dirty="0" smtClean="0">
                <a:solidFill>
                  <a:srgbClr val="00B050"/>
                </a:solidFill>
              </a:rPr>
              <a:t>E i tuoi germogli futuri</a:t>
            </a:r>
          </a:p>
          <a:p>
            <a:r>
              <a:rPr lang="it-IT" sz="3200" b="1" dirty="0" smtClean="0">
                <a:solidFill>
                  <a:srgbClr val="00B050"/>
                </a:solidFill>
              </a:rPr>
              <a:t>sbocceranno nel mio cuore.</a:t>
            </a:r>
          </a:p>
          <a:p>
            <a:r>
              <a:rPr lang="it-IT" sz="3200" b="1" dirty="0" smtClean="0">
                <a:solidFill>
                  <a:srgbClr val="00B050"/>
                </a:solidFill>
              </a:rPr>
              <a:t>La loro fragranza sarà il mio respiro.</a:t>
            </a:r>
          </a:p>
          <a:p>
            <a:r>
              <a:rPr lang="it-IT" sz="3200" b="1" dirty="0" smtClean="0">
                <a:solidFill>
                  <a:srgbClr val="00B050"/>
                </a:solidFill>
              </a:rPr>
              <a:t>E insieme gioiremo in tutte le stagioni.</a:t>
            </a:r>
            <a:endParaRPr lang="it-IT" sz="3200" b="1" dirty="0">
              <a:solidFill>
                <a:srgbClr val="00B050"/>
              </a:solidFill>
            </a:endParaRPr>
          </a:p>
        </p:txBody>
      </p:sp>
      <p:sp>
        <p:nvSpPr>
          <p:cNvPr id="3" name="Rettangolo 2"/>
          <p:cNvSpPr/>
          <p:nvPr/>
        </p:nvSpPr>
        <p:spPr>
          <a:xfrm>
            <a:off x="1857356" y="214290"/>
            <a:ext cx="5857916"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it-IT"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Kahlil Gibran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r="-3000" b="-2000"/>
          </a:stretch>
        </a:blipFill>
        <a:effectLst/>
      </p:bgPr>
    </p:bg>
    <p:spTree>
      <p:nvGrpSpPr>
        <p:cNvPr id="1" name=""/>
        <p:cNvGrpSpPr/>
        <p:nvPr/>
      </p:nvGrpSpPr>
      <p:grpSpPr>
        <a:xfrm>
          <a:off x="0" y="0"/>
          <a:ext cx="0" cy="0"/>
          <a:chOff x="0" y="0"/>
          <a:chExt cx="0" cy="0"/>
        </a:xfrm>
      </p:grpSpPr>
      <p:sp>
        <p:nvSpPr>
          <p:cNvPr id="2" name="Rettangolo 1"/>
          <p:cNvSpPr/>
          <p:nvPr/>
        </p:nvSpPr>
        <p:spPr>
          <a:xfrm>
            <a:off x="785786" y="0"/>
            <a:ext cx="8150886" cy="707886"/>
          </a:xfrm>
          <a:prstGeom prst="rect">
            <a:avLst/>
          </a:prstGeom>
        </p:spPr>
        <p:txBody>
          <a:bodyPr wrap="none">
            <a:spAutoFit/>
          </a:bodyPr>
          <a:lstStyle/>
          <a:p>
            <a:r>
              <a:rPr lang="it-IT"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Ode al vino – Pablo Neruda</a:t>
            </a:r>
            <a:endParaRPr lang="it-IT"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ttangolo 2"/>
          <p:cNvSpPr/>
          <p:nvPr/>
        </p:nvSpPr>
        <p:spPr>
          <a:xfrm>
            <a:off x="0" y="642918"/>
            <a:ext cx="4572000" cy="3308598"/>
          </a:xfrm>
          <a:prstGeom prst="rect">
            <a:avLst/>
          </a:prstGeom>
        </p:spPr>
        <p:txBody>
          <a:bodyPr>
            <a:spAutoFit/>
          </a:bodyPr>
          <a:lstStyle/>
          <a:p>
            <a:r>
              <a:rPr lang="it-IT" sz="1100" b="1" dirty="0" smtClean="0">
                <a:solidFill>
                  <a:srgbClr val="EF0FEF"/>
                </a:solidFill>
              </a:rPr>
              <a:t>Vino color del giorno,</a:t>
            </a:r>
            <a:br>
              <a:rPr lang="it-IT" sz="1100" b="1" dirty="0" smtClean="0">
                <a:solidFill>
                  <a:srgbClr val="EF0FEF"/>
                </a:solidFill>
              </a:rPr>
            </a:br>
            <a:r>
              <a:rPr lang="it-IT" sz="1100" b="1" dirty="0" smtClean="0">
                <a:solidFill>
                  <a:srgbClr val="EF0FEF"/>
                </a:solidFill>
              </a:rPr>
              <a:t>vino color della notte,</a:t>
            </a:r>
            <a:br>
              <a:rPr lang="it-IT" sz="1100" b="1" dirty="0" smtClean="0">
                <a:solidFill>
                  <a:srgbClr val="EF0FEF"/>
                </a:solidFill>
              </a:rPr>
            </a:br>
            <a:r>
              <a:rPr lang="it-IT" sz="1100" b="1" dirty="0" smtClean="0">
                <a:solidFill>
                  <a:srgbClr val="EF0FEF"/>
                </a:solidFill>
              </a:rPr>
              <a:t>vino con piedi di porpora</a:t>
            </a:r>
            <a:br>
              <a:rPr lang="it-IT" sz="1100" b="1" dirty="0" smtClean="0">
                <a:solidFill>
                  <a:srgbClr val="EF0FEF"/>
                </a:solidFill>
              </a:rPr>
            </a:br>
            <a:r>
              <a:rPr lang="it-IT" sz="1100" b="1" dirty="0" smtClean="0">
                <a:solidFill>
                  <a:srgbClr val="EF0FEF"/>
                </a:solidFill>
              </a:rPr>
              <a:t>o sangue di topazio,</a:t>
            </a:r>
            <a:br>
              <a:rPr lang="it-IT" sz="1100" b="1" dirty="0" smtClean="0">
                <a:solidFill>
                  <a:srgbClr val="EF0FEF"/>
                </a:solidFill>
              </a:rPr>
            </a:br>
            <a:r>
              <a:rPr lang="it-IT" sz="1100" b="1" dirty="0" smtClean="0">
                <a:solidFill>
                  <a:srgbClr val="EF0FEF"/>
                </a:solidFill>
              </a:rPr>
              <a:t>vino,</a:t>
            </a:r>
            <a:br>
              <a:rPr lang="it-IT" sz="1100" b="1" dirty="0" smtClean="0">
                <a:solidFill>
                  <a:srgbClr val="EF0FEF"/>
                </a:solidFill>
              </a:rPr>
            </a:br>
            <a:r>
              <a:rPr lang="it-IT" sz="1100" b="1" dirty="0" smtClean="0">
                <a:solidFill>
                  <a:srgbClr val="EF0FEF"/>
                </a:solidFill>
              </a:rPr>
              <a:t>stellato figlio</a:t>
            </a:r>
            <a:br>
              <a:rPr lang="it-IT" sz="1100" b="1" dirty="0" smtClean="0">
                <a:solidFill>
                  <a:srgbClr val="EF0FEF"/>
                </a:solidFill>
              </a:rPr>
            </a:br>
            <a:r>
              <a:rPr lang="it-IT" sz="1100" b="1" dirty="0" smtClean="0">
                <a:solidFill>
                  <a:srgbClr val="EF0FEF"/>
                </a:solidFill>
              </a:rPr>
              <a:t>della terra,</a:t>
            </a:r>
            <a:br>
              <a:rPr lang="it-IT" sz="1100" b="1" dirty="0" smtClean="0">
                <a:solidFill>
                  <a:srgbClr val="EF0FEF"/>
                </a:solidFill>
              </a:rPr>
            </a:br>
            <a:r>
              <a:rPr lang="it-IT" sz="1100" b="1" dirty="0" smtClean="0">
                <a:solidFill>
                  <a:srgbClr val="EF0FEF"/>
                </a:solidFill>
              </a:rPr>
              <a:t>vino, liscio</a:t>
            </a:r>
            <a:br>
              <a:rPr lang="it-IT" sz="1100" b="1" dirty="0" smtClean="0">
                <a:solidFill>
                  <a:srgbClr val="EF0FEF"/>
                </a:solidFill>
              </a:rPr>
            </a:br>
            <a:r>
              <a:rPr lang="it-IT" sz="1100" b="1" dirty="0" smtClean="0">
                <a:solidFill>
                  <a:srgbClr val="EF0FEF"/>
                </a:solidFill>
              </a:rPr>
              <a:t>come una spada d’oro,</a:t>
            </a:r>
            <a:br>
              <a:rPr lang="it-IT" sz="1100" b="1" dirty="0" smtClean="0">
                <a:solidFill>
                  <a:srgbClr val="EF0FEF"/>
                </a:solidFill>
              </a:rPr>
            </a:br>
            <a:r>
              <a:rPr lang="it-IT" sz="1100" b="1" dirty="0" smtClean="0">
                <a:solidFill>
                  <a:srgbClr val="EF0FEF"/>
                </a:solidFill>
              </a:rPr>
              <a:t>morbido</a:t>
            </a:r>
            <a:br>
              <a:rPr lang="it-IT" sz="1100" b="1" dirty="0" smtClean="0">
                <a:solidFill>
                  <a:srgbClr val="EF0FEF"/>
                </a:solidFill>
              </a:rPr>
            </a:br>
            <a:r>
              <a:rPr lang="it-IT" sz="1100" b="1" dirty="0" smtClean="0">
                <a:solidFill>
                  <a:srgbClr val="EF0FEF"/>
                </a:solidFill>
              </a:rPr>
              <a:t>come un disordinato velluto,</a:t>
            </a:r>
            <a:br>
              <a:rPr lang="it-IT" sz="1100" b="1" dirty="0" smtClean="0">
                <a:solidFill>
                  <a:srgbClr val="EF0FEF"/>
                </a:solidFill>
              </a:rPr>
            </a:br>
            <a:r>
              <a:rPr lang="it-IT" sz="1100" b="1" dirty="0" smtClean="0">
                <a:solidFill>
                  <a:srgbClr val="EF0FEF"/>
                </a:solidFill>
              </a:rPr>
              <a:t>vino inchiocciolato</a:t>
            </a:r>
            <a:br>
              <a:rPr lang="it-IT" sz="1100" b="1" dirty="0" smtClean="0">
                <a:solidFill>
                  <a:srgbClr val="EF0FEF"/>
                </a:solidFill>
              </a:rPr>
            </a:br>
            <a:r>
              <a:rPr lang="it-IT" sz="1100" b="1" dirty="0" smtClean="0">
                <a:solidFill>
                  <a:srgbClr val="EF0FEF"/>
                </a:solidFill>
              </a:rPr>
              <a:t>e sospeso,</a:t>
            </a:r>
            <a:br>
              <a:rPr lang="it-IT" sz="1100" b="1" dirty="0" smtClean="0">
                <a:solidFill>
                  <a:srgbClr val="EF0FEF"/>
                </a:solidFill>
              </a:rPr>
            </a:br>
            <a:r>
              <a:rPr lang="it-IT" sz="1100" b="1" dirty="0" smtClean="0">
                <a:solidFill>
                  <a:srgbClr val="EF0FEF"/>
                </a:solidFill>
              </a:rPr>
              <a:t>amoroso,</a:t>
            </a:r>
            <a:br>
              <a:rPr lang="it-IT" sz="1100" b="1" dirty="0" smtClean="0">
                <a:solidFill>
                  <a:srgbClr val="EF0FEF"/>
                </a:solidFill>
              </a:rPr>
            </a:br>
            <a:r>
              <a:rPr lang="it-IT" sz="1100" b="1" dirty="0" smtClean="0">
                <a:solidFill>
                  <a:srgbClr val="EF0FEF"/>
                </a:solidFill>
              </a:rPr>
              <a:t>marino,</a:t>
            </a:r>
            <a:br>
              <a:rPr lang="it-IT" sz="1100" b="1" dirty="0" smtClean="0">
                <a:solidFill>
                  <a:srgbClr val="EF0FEF"/>
                </a:solidFill>
              </a:rPr>
            </a:br>
            <a:r>
              <a:rPr lang="it-IT" sz="1100" b="1" dirty="0" smtClean="0">
                <a:solidFill>
                  <a:srgbClr val="EF0FEF"/>
                </a:solidFill>
              </a:rPr>
              <a:t>non sei mai presente in una sola coppa,</a:t>
            </a:r>
            <a:br>
              <a:rPr lang="it-IT" sz="1100" b="1" dirty="0" smtClean="0">
                <a:solidFill>
                  <a:srgbClr val="EF0FEF"/>
                </a:solidFill>
              </a:rPr>
            </a:br>
            <a:r>
              <a:rPr lang="it-IT" sz="1100" b="1" dirty="0" smtClean="0">
                <a:solidFill>
                  <a:srgbClr val="EF0FEF"/>
                </a:solidFill>
              </a:rPr>
              <a:t>in un canto, in un uomo,</a:t>
            </a:r>
            <a:br>
              <a:rPr lang="it-IT" sz="1100" b="1" dirty="0" smtClean="0">
                <a:solidFill>
                  <a:srgbClr val="EF0FEF"/>
                </a:solidFill>
              </a:rPr>
            </a:br>
            <a:r>
              <a:rPr lang="it-IT" sz="1100" b="1" dirty="0" smtClean="0">
                <a:solidFill>
                  <a:srgbClr val="EF0FEF"/>
                </a:solidFill>
              </a:rPr>
              <a:t>sei corale, gregario,</a:t>
            </a:r>
            <a:br>
              <a:rPr lang="it-IT" sz="1100" b="1" dirty="0" smtClean="0">
                <a:solidFill>
                  <a:srgbClr val="EF0FEF"/>
                </a:solidFill>
              </a:rPr>
            </a:br>
            <a:r>
              <a:rPr lang="it-IT" sz="1100" b="1" dirty="0" smtClean="0">
                <a:solidFill>
                  <a:srgbClr val="EF0FEF"/>
                </a:solidFill>
              </a:rPr>
              <a:t>e, quanto meno, scambievole.</a:t>
            </a:r>
            <a:endParaRPr lang="it-IT" sz="1100" b="1" dirty="0">
              <a:solidFill>
                <a:srgbClr val="EF0FEF"/>
              </a:solidFill>
            </a:endParaRPr>
          </a:p>
        </p:txBody>
      </p:sp>
      <p:sp>
        <p:nvSpPr>
          <p:cNvPr id="4" name="Rettangolo 3"/>
          <p:cNvSpPr/>
          <p:nvPr/>
        </p:nvSpPr>
        <p:spPr>
          <a:xfrm>
            <a:off x="0" y="3929066"/>
            <a:ext cx="4572000" cy="2970044"/>
          </a:xfrm>
          <a:prstGeom prst="rect">
            <a:avLst/>
          </a:prstGeom>
        </p:spPr>
        <p:txBody>
          <a:bodyPr>
            <a:spAutoFit/>
          </a:bodyPr>
          <a:lstStyle/>
          <a:p>
            <a:r>
              <a:rPr lang="it-IT" sz="1100" b="1" dirty="0" smtClean="0">
                <a:solidFill>
                  <a:srgbClr val="EF0FEF"/>
                </a:solidFill>
              </a:rPr>
              <a:t>A volte</a:t>
            </a:r>
            <a:br>
              <a:rPr lang="it-IT" sz="1100" b="1" dirty="0" smtClean="0">
                <a:solidFill>
                  <a:srgbClr val="EF0FEF"/>
                </a:solidFill>
              </a:rPr>
            </a:br>
            <a:r>
              <a:rPr lang="it-IT" sz="1100" b="1" dirty="0" smtClean="0">
                <a:solidFill>
                  <a:srgbClr val="EF0FEF"/>
                </a:solidFill>
              </a:rPr>
              <a:t>ti nutri di ricordi</a:t>
            </a:r>
            <a:br>
              <a:rPr lang="it-IT" sz="1100" b="1" dirty="0" smtClean="0">
                <a:solidFill>
                  <a:srgbClr val="EF0FEF"/>
                </a:solidFill>
              </a:rPr>
            </a:br>
            <a:r>
              <a:rPr lang="it-IT" sz="1100" b="1" dirty="0" smtClean="0">
                <a:solidFill>
                  <a:srgbClr val="EF0FEF"/>
                </a:solidFill>
              </a:rPr>
              <a:t>mortali,</a:t>
            </a:r>
            <a:br>
              <a:rPr lang="it-IT" sz="1100" b="1" dirty="0" smtClean="0">
                <a:solidFill>
                  <a:srgbClr val="EF0FEF"/>
                </a:solidFill>
              </a:rPr>
            </a:br>
            <a:r>
              <a:rPr lang="it-IT" sz="1100" b="1" dirty="0" smtClean="0">
                <a:solidFill>
                  <a:srgbClr val="EF0FEF"/>
                </a:solidFill>
              </a:rPr>
              <a:t>sulla tua onda</a:t>
            </a:r>
            <a:br>
              <a:rPr lang="it-IT" sz="1100" b="1" dirty="0" smtClean="0">
                <a:solidFill>
                  <a:srgbClr val="EF0FEF"/>
                </a:solidFill>
              </a:rPr>
            </a:br>
            <a:r>
              <a:rPr lang="it-IT" sz="1100" b="1" dirty="0" smtClean="0">
                <a:solidFill>
                  <a:srgbClr val="EF0FEF"/>
                </a:solidFill>
              </a:rPr>
              <a:t>andiamo di tomba in tomba,</a:t>
            </a:r>
            <a:br>
              <a:rPr lang="it-IT" sz="1100" b="1" dirty="0" smtClean="0">
                <a:solidFill>
                  <a:srgbClr val="EF0FEF"/>
                </a:solidFill>
              </a:rPr>
            </a:br>
            <a:r>
              <a:rPr lang="it-IT" sz="1100" b="1" dirty="0" smtClean="0">
                <a:solidFill>
                  <a:srgbClr val="EF0FEF"/>
                </a:solidFill>
              </a:rPr>
              <a:t>tagliapietre del sepolcro gelato,</a:t>
            </a:r>
            <a:br>
              <a:rPr lang="it-IT" sz="1100" b="1" dirty="0" smtClean="0">
                <a:solidFill>
                  <a:srgbClr val="EF0FEF"/>
                </a:solidFill>
              </a:rPr>
            </a:br>
            <a:r>
              <a:rPr lang="it-IT" sz="1100" b="1" dirty="0" smtClean="0">
                <a:solidFill>
                  <a:srgbClr val="EF0FEF"/>
                </a:solidFill>
              </a:rPr>
              <a:t>e piangiamo</a:t>
            </a:r>
            <a:br>
              <a:rPr lang="it-IT" sz="1100" b="1" dirty="0" smtClean="0">
                <a:solidFill>
                  <a:srgbClr val="EF0FEF"/>
                </a:solidFill>
              </a:rPr>
            </a:br>
            <a:r>
              <a:rPr lang="it-IT" sz="1100" b="1" dirty="0" smtClean="0">
                <a:solidFill>
                  <a:srgbClr val="EF0FEF"/>
                </a:solidFill>
              </a:rPr>
              <a:t>lacrime passeggere,</a:t>
            </a:r>
            <a:br>
              <a:rPr lang="it-IT" sz="1100" b="1" dirty="0" smtClean="0">
                <a:solidFill>
                  <a:srgbClr val="EF0FEF"/>
                </a:solidFill>
              </a:rPr>
            </a:br>
            <a:r>
              <a:rPr lang="it-IT" sz="1100" b="1" dirty="0" smtClean="0">
                <a:solidFill>
                  <a:srgbClr val="EF0FEF"/>
                </a:solidFill>
              </a:rPr>
              <a:t>ma</a:t>
            </a:r>
            <a:br>
              <a:rPr lang="it-IT" sz="1100" b="1" dirty="0" smtClean="0">
                <a:solidFill>
                  <a:srgbClr val="EF0FEF"/>
                </a:solidFill>
              </a:rPr>
            </a:br>
            <a:r>
              <a:rPr lang="it-IT" sz="1100" b="1" dirty="0" smtClean="0">
                <a:solidFill>
                  <a:srgbClr val="EF0FEF"/>
                </a:solidFill>
              </a:rPr>
              <a:t>il tuo bel</a:t>
            </a:r>
            <a:br>
              <a:rPr lang="it-IT" sz="1100" b="1" dirty="0" smtClean="0">
                <a:solidFill>
                  <a:srgbClr val="EF0FEF"/>
                </a:solidFill>
              </a:rPr>
            </a:br>
            <a:r>
              <a:rPr lang="it-IT" sz="1100" b="1" dirty="0" smtClean="0">
                <a:solidFill>
                  <a:srgbClr val="EF0FEF"/>
                </a:solidFill>
              </a:rPr>
              <a:t>vestito di primavera</a:t>
            </a:r>
            <a:br>
              <a:rPr lang="it-IT" sz="1100" b="1" dirty="0" smtClean="0">
                <a:solidFill>
                  <a:srgbClr val="EF0FEF"/>
                </a:solidFill>
              </a:rPr>
            </a:br>
            <a:r>
              <a:rPr lang="it-IT" sz="1100" b="1" dirty="0" smtClean="0">
                <a:solidFill>
                  <a:srgbClr val="EF0FEF"/>
                </a:solidFill>
              </a:rPr>
              <a:t>è diverso,</a:t>
            </a:r>
            <a:br>
              <a:rPr lang="it-IT" sz="1100" b="1" dirty="0" smtClean="0">
                <a:solidFill>
                  <a:srgbClr val="EF0FEF"/>
                </a:solidFill>
              </a:rPr>
            </a:br>
            <a:r>
              <a:rPr lang="it-IT" sz="1100" b="1" dirty="0" smtClean="0">
                <a:solidFill>
                  <a:srgbClr val="EF0FEF"/>
                </a:solidFill>
              </a:rPr>
              <a:t>il cuore monta ai rami,</a:t>
            </a:r>
            <a:br>
              <a:rPr lang="it-IT" sz="1100" b="1" dirty="0" smtClean="0">
                <a:solidFill>
                  <a:srgbClr val="EF0FEF"/>
                </a:solidFill>
              </a:rPr>
            </a:br>
            <a:r>
              <a:rPr lang="it-IT" sz="1100" b="1" dirty="0" smtClean="0">
                <a:solidFill>
                  <a:srgbClr val="EF0FEF"/>
                </a:solidFill>
              </a:rPr>
              <a:t>il vento muove il giorno,</a:t>
            </a:r>
            <a:br>
              <a:rPr lang="it-IT" sz="1100" b="1" dirty="0" smtClean="0">
                <a:solidFill>
                  <a:srgbClr val="EF0FEF"/>
                </a:solidFill>
              </a:rPr>
            </a:br>
            <a:r>
              <a:rPr lang="it-IT" sz="1100" b="1" dirty="0" smtClean="0">
                <a:solidFill>
                  <a:srgbClr val="EF0FEF"/>
                </a:solidFill>
              </a:rPr>
              <a:t>nulla rimane</a:t>
            </a:r>
            <a:br>
              <a:rPr lang="it-IT" sz="1100" b="1" dirty="0" smtClean="0">
                <a:solidFill>
                  <a:srgbClr val="EF0FEF"/>
                </a:solidFill>
              </a:rPr>
            </a:br>
            <a:r>
              <a:rPr lang="it-IT" sz="1100" b="1" dirty="0" smtClean="0">
                <a:solidFill>
                  <a:srgbClr val="EF0FEF"/>
                </a:solidFill>
              </a:rPr>
              <a:t>nella tua anima immobile.</a:t>
            </a:r>
            <a:br>
              <a:rPr lang="it-IT" sz="1100" b="1" dirty="0" smtClean="0">
                <a:solidFill>
                  <a:srgbClr val="EF0FEF"/>
                </a:solidFill>
              </a:rPr>
            </a:br>
            <a:endParaRPr lang="it-IT" sz="1100" b="1" dirty="0">
              <a:solidFill>
                <a:srgbClr val="EF0FEF"/>
              </a:solidFill>
            </a:endParaRPr>
          </a:p>
        </p:txBody>
      </p:sp>
      <p:sp>
        <p:nvSpPr>
          <p:cNvPr id="5" name="Rettangolo 4"/>
          <p:cNvSpPr/>
          <p:nvPr/>
        </p:nvSpPr>
        <p:spPr>
          <a:xfrm>
            <a:off x="2857488" y="714356"/>
            <a:ext cx="4572000" cy="430887"/>
          </a:xfrm>
          <a:prstGeom prst="rect">
            <a:avLst/>
          </a:prstGeom>
        </p:spPr>
        <p:txBody>
          <a:bodyPr>
            <a:spAutoFit/>
          </a:bodyPr>
          <a:lstStyle/>
          <a:p>
            <a:r>
              <a:rPr lang="it-IT" sz="1100" b="1" dirty="0" smtClean="0">
                <a:solidFill>
                  <a:srgbClr val="EF0FEF"/>
                </a:solidFill>
              </a:rPr>
              <a:t>Il vino</a:t>
            </a:r>
            <a:br>
              <a:rPr lang="it-IT" sz="1100" b="1" dirty="0" smtClean="0">
                <a:solidFill>
                  <a:srgbClr val="EF0FEF"/>
                </a:solidFill>
              </a:rPr>
            </a:br>
            <a:r>
              <a:rPr lang="it-IT" sz="1100" b="1" dirty="0" smtClean="0">
                <a:solidFill>
                  <a:srgbClr val="EF0FEF"/>
                </a:solidFill>
              </a:rPr>
              <a:t>muove la primavera</a:t>
            </a:r>
            <a:endParaRPr lang="it-IT" sz="1100" b="1" dirty="0">
              <a:solidFill>
                <a:srgbClr val="EF0FEF"/>
              </a:solidFill>
            </a:endParaRPr>
          </a:p>
        </p:txBody>
      </p:sp>
      <p:sp>
        <p:nvSpPr>
          <p:cNvPr id="6" name="Rettangolo 5"/>
          <p:cNvSpPr/>
          <p:nvPr/>
        </p:nvSpPr>
        <p:spPr>
          <a:xfrm>
            <a:off x="2857488" y="1071546"/>
            <a:ext cx="4572000" cy="1107996"/>
          </a:xfrm>
          <a:prstGeom prst="rect">
            <a:avLst/>
          </a:prstGeom>
        </p:spPr>
        <p:txBody>
          <a:bodyPr>
            <a:spAutoFit/>
          </a:bodyPr>
          <a:lstStyle/>
          <a:p>
            <a:r>
              <a:rPr lang="it-IT" sz="1100" b="1" dirty="0" smtClean="0">
                <a:solidFill>
                  <a:srgbClr val="EF0FEF"/>
                </a:solidFill>
              </a:rPr>
              <a:t>cresce come una pianta di allegria,</a:t>
            </a:r>
            <a:br>
              <a:rPr lang="it-IT" sz="1100" b="1" dirty="0" smtClean="0">
                <a:solidFill>
                  <a:srgbClr val="EF0FEF"/>
                </a:solidFill>
              </a:rPr>
            </a:br>
            <a:r>
              <a:rPr lang="it-IT" sz="1100" b="1" dirty="0" smtClean="0">
                <a:solidFill>
                  <a:srgbClr val="EF0FEF"/>
                </a:solidFill>
              </a:rPr>
              <a:t>cadono muri,</a:t>
            </a:r>
            <a:br>
              <a:rPr lang="it-IT" sz="1100" b="1" dirty="0" smtClean="0">
                <a:solidFill>
                  <a:srgbClr val="EF0FEF"/>
                </a:solidFill>
              </a:rPr>
            </a:br>
            <a:r>
              <a:rPr lang="it-IT" sz="1100" b="1" dirty="0" smtClean="0">
                <a:solidFill>
                  <a:srgbClr val="EF0FEF"/>
                </a:solidFill>
              </a:rPr>
              <a:t>rocce,</a:t>
            </a:r>
            <a:br>
              <a:rPr lang="it-IT" sz="1100" b="1" dirty="0" smtClean="0">
                <a:solidFill>
                  <a:srgbClr val="EF0FEF"/>
                </a:solidFill>
              </a:rPr>
            </a:br>
            <a:r>
              <a:rPr lang="it-IT" sz="1100" b="1" dirty="0" smtClean="0">
                <a:solidFill>
                  <a:srgbClr val="EF0FEF"/>
                </a:solidFill>
              </a:rPr>
              <a:t>si chiudono gli abissi,</a:t>
            </a:r>
            <a:br>
              <a:rPr lang="it-IT" sz="1100" b="1" dirty="0" smtClean="0">
                <a:solidFill>
                  <a:srgbClr val="EF0FEF"/>
                </a:solidFill>
              </a:rPr>
            </a:br>
            <a:r>
              <a:rPr lang="it-IT" sz="1100" b="1" dirty="0" smtClean="0">
                <a:solidFill>
                  <a:srgbClr val="EF0FEF"/>
                </a:solidFill>
              </a:rPr>
              <a:t>nasce il canto.</a:t>
            </a:r>
            <a:r>
              <a:rPr lang="it-IT" sz="1100" dirty="0" smtClean="0">
                <a:solidFill>
                  <a:srgbClr val="EF0FEF"/>
                </a:solidFill>
              </a:rPr>
              <a:t/>
            </a:r>
            <a:br>
              <a:rPr lang="it-IT" sz="1100" dirty="0" smtClean="0">
                <a:solidFill>
                  <a:srgbClr val="EF0FEF"/>
                </a:solidFill>
              </a:rPr>
            </a:br>
            <a:endParaRPr lang="it-IT" sz="1100" dirty="0">
              <a:solidFill>
                <a:srgbClr val="EF0FEF"/>
              </a:solidFill>
            </a:endParaRPr>
          </a:p>
        </p:txBody>
      </p:sp>
      <p:sp>
        <p:nvSpPr>
          <p:cNvPr id="7" name="Rettangolo 6"/>
          <p:cNvSpPr/>
          <p:nvPr/>
        </p:nvSpPr>
        <p:spPr>
          <a:xfrm>
            <a:off x="2857488" y="1928802"/>
            <a:ext cx="4572000" cy="1107996"/>
          </a:xfrm>
          <a:prstGeom prst="rect">
            <a:avLst/>
          </a:prstGeom>
        </p:spPr>
        <p:txBody>
          <a:bodyPr>
            <a:spAutoFit/>
          </a:bodyPr>
          <a:lstStyle/>
          <a:p>
            <a:r>
              <a:rPr lang="it-IT" sz="1100" b="1" dirty="0" smtClean="0">
                <a:solidFill>
                  <a:srgbClr val="EF0FEF"/>
                </a:solidFill>
              </a:rPr>
              <a:t>cresce come una pianta di allegria,</a:t>
            </a:r>
            <a:br>
              <a:rPr lang="it-IT" sz="1100" b="1" dirty="0" smtClean="0">
                <a:solidFill>
                  <a:srgbClr val="EF0FEF"/>
                </a:solidFill>
              </a:rPr>
            </a:br>
            <a:r>
              <a:rPr lang="it-IT" sz="1100" b="1" dirty="0" smtClean="0">
                <a:solidFill>
                  <a:srgbClr val="EF0FEF"/>
                </a:solidFill>
              </a:rPr>
              <a:t>cadono muri,</a:t>
            </a:r>
            <a:br>
              <a:rPr lang="it-IT" sz="1100" b="1" dirty="0" smtClean="0">
                <a:solidFill>
                  <a:srgbClr val="EF0FEF"/>
                </a:solidFill>
              </a:rPr>
            </a:br>
            <a:r>
              <a:rPr lang="it-IT" sz="1100" b="1" dirty="0" smtClean="0">
                <a:solidFill>
                  <a:srgbClr val="EF0FEF"/>
                </a:solidFill>
              </a:rPr>
              <a:t>rocce,</a:t>
            </a:r>
            <a:br>
              <a:rPr lang="it-IT" sz="1100" b="1" dirty="0" smtClean="0">
                <a:solidFill>
                  <a:srgbClr val="EF0FEF"/>
                </a:solidFill>
              </a:rPr>
            </a:br>
            <a:r>
              <a:rPr lang="it-IT" sz="1100" b="1" dirty="0" smtClean="0">
                <a:solidFill>
                  <a:srgbClr val="EF0FEF"/>
                </a:solidFill>
              </a:rPr>
              <a:t>si chiudono gli abissi,</a:t>
            </a:r>
            <a:br>
              <a:rPr lang="it-IT" sz="1100" b="1" dirty="0" smtClean="0">
                <a:solidFill>
                  <a:srgbClr val="EF0FEF"/>
                </a:solidFill>
              </a:rPr>
            </a:br>
            <a:r>
              <a:rPr lang="it-IT" sz="1100" b="1" dirty="0" smtClean="0">
                <a:solidFill>
                  <a:srgbClr val="EF0FEF"/>
                </a:solidFill>
              </a:rPr>
              <a:t>nasce il canto.</a:t>
            </a:r>
            <a:br>
              <a:rPr lang="it-IT" sz="1100" b="1" dirty="0" smtClean="0">
                <a:solidFill>
                  <a:srgbClr val="EF0FEF"/>
                </a:solidFill>
              </a:rPr>
            </a:br>
            <a:endParaRPr lang="it-IT" sz="1100" b="1" dirty="0">
              <a:solidFill>
                <a:srgbClr val="EF0FEF"/>
              </a:solidFill>
            </a:endParaRPr>
          </a:p>
        </p:txBody>
      </p:sp>
      <p:sp>
        <p:nvSpPr>
          <p:cNvPr id="8" name="Rettangolo 7"/>
          <p:cNvSpPr/>
          <p:nvPr/>
        </p:nvSpPr>
        <p:spPr>
          <a:xfrm>
            <a:off x="2857488" y="2786058"/>
            <a:ext cx="4572000" cy="2292935"/>
          </a:xfrm>
          <a:prstGeom prst="rect">
            <a:avLst/>
          </a:prstGeom>
        </p:spPr>
        <p:txBody>
          <a:bodyPr>
            <a:spAutoFit/>
          </a:bodyPr>
          <a:lstStyle/>
          <a:p>
            <a:r>
              <a:rPr lang="it-IT" sz="1100" b="1" dirty="0" smtClean="0">
                <a:solidFill>
                  <a:srgbClr val="EF0FEF"/>
                </a:solidFill>
              </a:rPr>
              <a:t>Amor mio, d’improvviso</a:t>
            </a:r>
            <a:br>
              <a:rPr lang="it-IT" sz="1100" b="1" dirty="0" smtClean="0">
                <a:solidFill>
                  <a:srgbClr val="EF0FEF"/>
                </a:solidFill>
              </a:rPr>
            </a:br>
            <a:r>
              <a:rPr lang="it-IT" sz="1100" b="1" dirty="0" smtClean="0">
                <a:solidFill>
                  <a:srgbClr val="EF0FEF"/>
                </a:solidFill>
              </a:rPr>
              <a:t>il tuo fianco</a:t>
            </a:r>
            <a:br>
              <a:rPr lang="it-IT" sz="1100" b="1" dirty="0" smtClean="0">
                <a:solidFill>
                  <a:srgbClr val="EF0FEF"/>
                </a:solidFill>
              </a:rPr>
            </a:br>
            <a:r>
              <a:rPr lang="it-IT" sz="1100" b="1" dirty="0" smtClean="0">
                <a:solidFill>
                  <a:srgbClr val="EF0FEF"/>
                </a:solidFill>
              </a:rPr>
              <a:t>è la curva colma</a:t>
            </a:r>
            <a:br>
              <a:rPr lang="it-IT" sz="1100" b="1" dirty="0" smtClean="0">
                <a:solidFill>
                  <a:srgbClr val="EF0FEF"/>
                </a:solidFill>
              </a:rPr>
            </a:br>
            <a:r>
              <a:rPr lang="it-IT" sz="1100" b="1" dirty="0" smtClean="0">
                <a:solidFill>
                  <a:srgbClr val="EF0FEF"/>
                </a:solidFill>
              </a:rPr>
              <a:t>della coppa</a:t>
            </a:r>
            <a:br>
              <a:rPr lang="it-IT" sz="1100" b="1" dirty="0" smtClean="0">
                <a:solidFill>
                  <a:srgbClr val="EF0FEF"/>
                </a:solidFill>
              </a:rPr>
            </a:br>
            <a:r>
              <a:rPr lang="it-IT" sz="1100" b="1" dirty="0" smtClean="0">
                <a:solidFill>
                  <a:srgbClr val="EF0FEF"/>
                </a:solidFill>
              </a:rPr>
              <a:t>il tuo petto è il grappolo,</a:t>
            </a:r>
            <a:br>
              <a:rPr lang="it-IT" sz="1100" b="1" dirty="0" smtClean="0">
                <a:solidFill>
                  <a:srgbClr val="EF0FEF"/>
                </a:solidFill>
              </a:rPr>
            </a:br>
            <a:r>
              <a:rPr lang="it-IT" sz="1100" b="1" dirty="0" smtClean="0">
                <a:solidFill>
                  <a:srgbClr val="EF0FEF"/>
                </a:solidFill>
              </a:rPr>
              <a:t>la luce dell’alcol la tua chioma,</a:t>
            </a:r>
            <a:br>
              <a:rPr lang="it-IT" sz="1100" b="1" dirty="0" smtClean="0">
                <a:solidFill>
                  <a:srgbClr val="EF0FEF"/>
                </a:solidFill>
              </a:rPr>
            </a:br>
            <a:r>
              <a:rPr lang="it-IT" sz="1100" b="1" dirty="0" smtClean="0">
                <a:solidFill>
                  <a:srgbClr val="EF0FEF"/>
                </a:solidFill>
              </a:rPr>
              <a:t>le uve i tuoi capezzoli,</a:t>
            </a:r>
            <a:br>
              <a:rPr lang="it-IT" sz="1100" b="1" dirty="0" smtClean="0">
                <a:solidFill>
                  <a:srgbClr val="EF0FEF"/>
                </a:solidFill>
              </a:rPr>
            </a:br>
            <a:r>
              <a:rPr lang="it-IT" sz="1100" b="1" dirty="0" smtClean="0">
                <a:solidFill>
                  <a:srgbClr val="EF0FEF"/>
                </a:solidFill>
              </a:rPr>
              <a:t>il tuo ombelico sigillo puro</a:t>
            </a:r>
            <a:br>
              <a:rPr lang="it-IT" sz="1100" b="1" dirty="0" smtClean="0">
                <a:solidFill>
                  <a:srgbClr val="EF0FEF"/>
                </a:solidFill>
              </a:rPr>
            </a:br>
            <a:r>
              <a:rPr lang="it-IT" sz="1100" b="1" dirty="0" smtClean="0">
                <a:solidFill>
                  <a:srgbClr val="EF0FEF"/>
                </a:solidFill>
              </a:rPr>
              <a:t>impresso sul tuo ventre di anfora,</a:t>
            </a:r>
            <a:br>
              <a:rPr lang="it-IT" sz="1100" b="1" dirty="0" smtClean="0">
                <a:solidFill>
                  <a:srgbClr val="EF0FEF"/>
                </a:solidFill>
              </a:rPr>
            </a:br>
            <a:r>
              <a:rPr lang="it-IT" sz="1100" b="1" dirty="0" smtClean="0">
                <a:solidFill>
                  <a:srgbClr val="EF0FEF"/>
                </a:solidFill>
              </a:rPr>
              <a:t>e il tuo amore la cascata</a:t>
            </a:r>
            <a:br>
              <a:rPr lang="it-IT" sz="1100" b="1" dirty="0" smtClean="0">
                <a:solidFill>
                  <a:srgbClr val="EF0FEF"/>
                </a:solidFill>
              </a:rPr>
            </a:br>
            <a:r>
              <a:rPr lang="it-IT" sz="1100" b="1" dirty="0" smtClean="0">
                <a:solidFill>
                  <a:srgbClr val="EF0FEF"/>
                </a:solidFill>
              </a:rPr>
              <a:t>di vino inestinguibile,</a:t>
            </a:r>
            <a:br>
              <a:rPr lang="it-IT" sz="1100" b="1" dirty="0" smtClean="0">
                <a:solidFill>
                  <a:srgbClr val="EF0FEF"/>
                </a:solidFill>
              </a:rPr>
            </a:br>
            <a:r>
              <a:rPr lang="it-IT" sz="1100" b="1" dirty="0" smtClean="0">
                <a:solidFill>
                  <a:srgbClr val="EF0FEF"/>
                </a:solidFill>
              </a:rPr>
              <a:t>la chiarità che cade sui miei sensi,</a:t>
            </a:r>
            <a:br>
              <a:rPr lang="it-IT" sz="1100" b="1" dirty="0" smtClean="0">
                <a:solidFill>
                  <a:srgbClr val="EF0FEF"/>
                </a:solidFill>
              </a:rPr>
            </a:br>
            <a:r>
              <a:rPr lang="it-IT" sz="1100" b="1" dirty="0" smtClean="0">
                <a:solidFill>
                  <a:srgbClr val="EF0FEF"/>
                </a:solidFill>
              </a:rPr>
              <a:t>lo splendore terrestre della vita.</a:t>
            </a:r>
            <a:endParaRPr lang="it-IT" sz="1100" b="1" dirty="0">
              <a:solidFill>
                <a:srgbClr val="EF0FEF"/>
              </a:solidFill>
            </a:endParaRPr>
          </a:p>
        </p:txBody>
      </p:sp>
      <p:sp>
        <p:nvSpPr>
          <p:cNvPr id="9" name="Rettangolo 8"/>
          <p:cNvSpPr/>
          <p:nvPr/>
        </p:nvSpPr>
        <p:spPr>
          <a:xfrm>
            <a:off x="5500694" y="428604"/>
            <a:ext cx="4572000" cy="2569934"/>
          </a:xfrm>
          <a:prstGeom prst="rect">
            <a:avLst/>
          </a:prstGeom>
        </p:spPr>
        <p:txBody>
          <a:bodyPr>
            <a:spAutoFit/>
          </a:bodyPr>
          <a:lstStyle/>
          <a:p>
            <a:r>
              <a:rPr lang="it-IT" dirty="0" smtClean="0">
                <a:solidFill>
                  <a:srgbClr val="FFFF00"/>
                </a:solidFill>
              </a:rPr>
              <a:t/>
            </a:r>
            <a:br>
              <a:rPr lang="it-IT" dirty="0" smtClean="0">
                <a:solidFill>
                  <a:srgbClr val="FFFF00"/>
                </a:solidFill>
              </a:rPr>
            </a:br>
            <a:r>
              <a:rPr lang="it-IT" sz="1100" b="1" dirty="0" smtClean="0">
                <a:solidFill>
                  <a:srgbClr val="EF0FEF"/>
                </a:solidFill>
              </a:rPr>
              <a:t>la luce di una bottiglia</a:t>
            </a:r>
            <a:br>
              <a:rPr lang="it-IT" sz="1100" b="1" dirty="0" smtClean="0">
                <a:solidFill>
                  <a:srgbClr val="EF0FEF"/>
                </a:solidFill>
              </a:rPr>
            </a:br>
            <a:r>
              <a:rPr lang="it-IT" sz="1100" b="1" dirty="0" smtClean="0">
                <a:solidFill>
                  <a:srgbClr val="EF0FEF"/>
                </a:solidFill>
              </a:rPr>
              <a:t>di intelligente vino.</a:t>
            </a:r>
          </a:p>
          <a:p>
            <a:r>
              <a:rPr lang="it-IT" sz="1100" b="1" dirty="0" smtClean="0">
                <a:solidFill>
                  <a:srgbClr val="EF0FEF"/>
                </a:solidFill>
              </a:rPr>
              <a:t>Lo bevano;</a:t>
            </a:r>
            <a:br>
              <a:rPr lang="it-IT" sz="1100" b="1" dirty="0" smtClean="0">
                <a:solidFill>
                  <a:srgbClr val="EF0FEF"/>
                </a:solidFill>
              </a:rPr>
            </a:br>
            <a:r>
              <a:rPr lang="it-IT" sz="1100" b="1" dirty="0" smtClean="0">
                <a:solidFill>
                  <a:srgbClr val="EF0FEF"/>
                </a:solidFill>
              </a:rPr>
              <a:t>ricordino in ogni</a:t>
            </a:r>
            <a:br>
              <a:rPr lang="it-IT" sz="1100" b="1" dirty="0" smtClean="0">
                <a:solidFill>
                  <a:srgbClr val="EF0FEF"/>
                </a:solidFill>
              </a:rPr>
            </a:br>
            <a:r>
              <a:rPr lang="it-IT" sz="1100" b="1" dirty="0" smtClean="0">
                <a:solidFill>
                  <a:srgbClr val="EF0FEF"/>
                </a:solidFill>
              </a:rPr>
              <a:t>goccia d’oro</a:t>
            </a:r>
            <a:br>
              <a:rPr lang="it-IT" sz="1100" b="1" dirty="0" smtClean="0">
                <a:solidFill>
                  <a:srgbClr val="EF0FEF"/>
                </a:solidFill>
              </a:rPr>
            </a:br>
            <a:r>
              <a:rPr lang="it-IT" sz="1100" b="1" dirty="0" smtClean="0">
                <a:solidFill>
                  <a:srgbClr val="EF0FEF"/>
                </a:solidFill>
              </a:rPr>
              <a:t>o coppa di topazio</a:t>
            </a:r>
            <a:br>
              <a:rPr lang="it-IT" sz="1100" b="1" dirty="0" smtClean="0">
                <a:solidFill>
                  <a:srgbClr val="EF0FEF"/>
                </a:solidFill>
              </a:rPr>
            </a:br>
            <a:r>
              <a:rPr lang="it-IT" sz="1100" b="1" dirty="0" smtClean="0">
                <a:solidFill>
                  <a:srgbClr val="EF0FEF"/>
                </a:solidFill>
              </a:rPr>
              <a:t>o cucchiaio di porpora</a:t>
            </a:r>
            <a:br>
              <a:rPr lang="it-IT" sz="1100" b="1" dirty="0" smtClean="0">
                <a:solidFill>
                  <a:srgbClr val="EF0FEF"/>
                </a:solidFill>
              </a:rPr>
            </a:br>
            <a:r>
              <a:rPr lang="it-IT" sz="1100" b="1" dirty="0" smtClean="0">
                <a:solidFill>
                  <a:srgbClr val="EF0FEF"/>
                </a:solidFill>
              </a:rPr>
              <a:t>che l’autunno lavorò</a:t>
            </a:r>
            <a:br>
              <a:rPr lang="it-IT" sz="1100" b="1" dirty="0" smtClean="0">
                <a:solidFill>
                  <a:srgbClr val="EF0FEF"/>
                </a:solidFill>
              </a:rPr>
            </a:br>
            <a:r>
              <a:rPr lang="it-IT" sz="1100" b="1" dirty="0" smtClean="0">
                <a:solidFill>
                  <a:srgbClr val="EF0FEF"/>
                </a:solidFill>
              </a:rPr>
              <a:t>fino a riempire di vino le anfore,</a:t>
            </a:r>
            <a:br>
              <a:rPr lang="it-IT" sz="1100" b="1" dirty="0" smtClean="0">
                <a:solidFill>
                  <a:srgbClr val="EF0FEF"/>
                </a:solidFill>
              </a:rPr>
            </a:br>
            <a:r>
              <a:rPr lang="it-IT" sz="1100" b="1" dirty="0" smtClean="0">
                <a:solidFill>
                  <a:srgbClr val="EF0FEF"/>
                </a:solidFill>
              </a:rPr>
              <a:t>e impari l’uomo oscuro,</a:t>
            </a:r>
            <a:br>
              <a:rPr lang="it-IT" sz="1100" b="1" dirty="0" smtClean="0">
                <a:solidFill>
                  <a:srgbClr val="EF0FEF"/>
                </a:solidFill>
              </a:rPr>
            </a:br>
            <a:r>
              <a:rPr lang="it-IT" sz="1100" b="1" dirty="0" smtClean="0">
                <a:solidFill>
                  <a:srgbClr val="EF0FEF"/>
                </a:solidFill>
              </a:rPr>
              <a:t>nel cerimoniale del suo lavoro,</a:t>
            </a:r>
            <a:br>
              <a:rPr lang="it-IT" sz="1100" b="1" dirty="0" smtClean="0">
                <a:solidFill>
                  <a:srgbClr val="EF0FEF"/>
                </a:solidFill>
              </a:rPr>
            </a:br>
            <a:r>
              <a:rPr lang="it-IT" sz="1100" b="1" dirty="0" smtClean="0">
                <a:solidFill>
                  <a:srgbClr val="EF0FEF"/>
                </a:solidFill>
              </a:rPr>
              <a:t>e ricordare la terra e i suoi doveri,</a:t>
            </a:r>
            <a:br>
              <a:rPr lang="it-IT" sz="1100" b="1" dirty="0" smtClean="0">
                <a:solidFill>
                  <a:srgbClr val="EF0FEF"/>
                </a:solidFill>
              </a:rPr>
            </a:br>
            <a:r>
              <a:rPr lang="it-IT" sz="1100" b="1" dirty="0" smtClean="0">
                <a:solidFill>
                  <a:srgbClr val="EF0FEF"/>
                </a:solidFill>
              </a:rPr>
              <a:t>a diffondere il cantico del frutto</a:t>
            </a:r>
            <a:endParaRPr lang="it-IT" sz="1100" b="1" dirty="0">
              <a:solidFill>
                <a:srgbClr val="EF0FEF"/>
              </a:solidFill>
            </a:endParaRPr>
          </a:p>
        </p:txBody>
      </p:sp>
      <p:sp>
        <p:nvSpPr>
          <p:cNvPr id="10" name="Rettangolo 9"/>
          <p:cNvSpPr/>
          <p:nvPr/>
        </p:nvSpPr>
        <p:spPr>
          <a:xfrm>
            <a:off x="2857488" y="5000636"/>
            <a:ext cx="4572000" cy="1954381"/>
          </a:xfrm>
          <a:prstGeom prst="rect">
            <a:avLst/>
          </a:prstGeom>
        </p:spPr>
        <p:txBody>
          <a:bodyPr>
            <a:spAutoFit/>
          </a:bodyPr>
          <a:lstStyle/>
          <a:p>
            <a:r>
              <a:rPr lang="it-IT" sz="1100" b="1" dirty="0" smtClean="0">
                <a:solidFill>
                  <a:srgbClr val="EF0FEF"/>
                </a:solidFill>
              </a:rPr>
              <a:t>Ma non soltanto amore,</a:t>
            </a:r>
            <a:br>
              <a:rPr lang="it-IT" sz="1100" b="1" dirty="0" smtClean="0">
                <a:solidFill>
                  <a:srgbClr val="EF0FEF"/>
                </a:solidFill>
              </a:rPr>
            </a:br>
            <a:r>
              <a:rPr lang="it-IT" sz="1100" b="1" dirty="0" smtClean="0">
                <a:solidFill>
                  <a:srgbClr val="EF0FEF"/>
                </a:solidFill>
              </a:rPr>
              <a:t>bacio bruciante</a:t>
            </a:r>
            <a:br>
              <a:rPr lang="it-IT" sz="1100" b="1" dirty="0" smtClean="0">
                <a:solidFill>
                  <a:srgbClr val="EF0FEF"/>
                </a:solidFill>
              </a:rPr>
            </a:br>
            <a:r>
              <a:rPr lang="it-IT" sz="1100" b="1" dirty="0" smtClean="0">
                <a:solidFill>
                  <a:srgbClr val="EF0FEF"/>
                </a:solidFill>
              </a:rPr>
              <a:t>e cuore bruciato,</a:t>
            </a:r>
            <a:br>
              <a:rPr lang="it-IT" sz="1100" b="1" dirty="0" smtClean="0">
                <a:solidFill>
                  <a:srgbClr val="EF0FEF"/>
                </a:solidFill>
              </a:rPr>
            </a:br>
            <a:r>
              <a:rPr lang="it-IT" sz="1100" b="1" dirty="0" smtClean="0">
                <a:solidFill>
                  <a:srgbClr val="EF0FEF"/>
                </a:solidFill>
              </a:rPr>
              <a:t>tu sei, vino di vita,</a:t>
            </a:r>
            <a:br>
              <a:rPr lang="it-IT" sz="1100" b="1" dirty="0" smtClean="0">
                <a:solidFill>
                  <a:srgbClr val="EF0FEF"/>
                </a:solidFill>
              </a:rPr>
            </a:br>
            <a:r>
              <a:rPr lang="it-IT" sz="1100" b="1" dirty="0" smtClean="0">
                <a:solidFill>
                  <a:srgbClr val="EF0FEF"/>
                </a:solidFill>
              </a:rPr>
              <a:t>ma</a:t>
            </a:r>
            <a:br>
              <a:rPr lang="it-IT" sz="1100" b="1" dirty="0" smtClean="0">
                <a:solidFill>
                  <a:srgbClr val="EF0FEF"/>
                </a:solidFill>
              </a:rPr>
            </a:br>
            <a:r>
              <a:rPr lang="it-IT" sz="1100" b="1" dirty="0" smtClean="0">
                <a:solidFill>
                  <a:srgbClr val="EF0FEF"/>
                </a:solidFill>
              </a:rPr>
              <a:t>amicizia degli esseri, trasparenza,</a:t>
            </a:r>
            <a:br>
              <a:rPr lang="it-IT" sz="1100" b="1" dirty="0" smtClean="0">
                <a:solidFill>
                  <a:srgbClr val="EF0FEF"/>
                </a:solidFill>
              </a:rPr>
            </a:br>
            <a:r>
              <a:rPr lang="it-IT" sz="1100" b="1" dirty="0" smtClean="0">
                <a:solidFill>
                  <a:srgbClr val="EF0FEF"/>
                </a:solidFill>
              </a:rPr>
              <a:t>coro di disciplina,</a:t>
            </a:r>
            <a:br>
              <a:rPr lang="it-IT" sz="1100" b="1" dirty="0" smtClean="0">
                <a:solidFill>
                  <a:srgbClr val="EF0FEF"/>
                </a:solidFill>
              </a:rPr>
            </a:br>
            <a:r>
              <a:rPr lang="it-IT" sz="1100" b="1" dirty="0" smtClean="0">
                <a:solidFill>
                  <a:srgbClr val="EF0FEF"/>
                </a:solidFill>
              </a:rPr>
              <a:t>abbondanza di fiori.</a:t>
            </a:r>
            <a:br>
              <a:rPr lang="it-IT" sz="1100" b="1" dirty="0" smtClean="0">
                <a:solidFill>
                  <a:srgbClr val="EF0FEF"/>
                </a:solidFill>
              </a:rPr>
            </a:br>
            <a:r>
              <a:rPr lang="it-IT" sz="1100" b="1" dirty="0" smtClean="0">
                <a:solidFill>
                  <a:srgbClr val="EF0FEF"/>
                </a:solidFill>
              </a:rPr>
              <a:t>Amo sulla tavola,</a:t>
            </a:r>
            <a:br>
              <a:rPr lang="it-IT" sz="1100" b="1" dirty="0" smtClean="0">
                <a:solidFill>
                  <a:srgbClr val="EF0FEF"/>
                </a:solidFill>
              </a:rPr>
            </a:br>
            <a:r>
              <a:rPr lang="it-IT" sz="1100" b="1" dirty="0" smtClean="0">
                <a:solidFill>
                  <a:srgbClr val="EF0FEF"/>
                </a:solidFill>
              </a:rPr>
              <a:t>quando si conversa,</a:t>
            </a:r>
            <a:br>
              <a:rPr lang="it-IT" sz="1100" b="1" dirty="0" smtClean="0">
                <a:solidFill>
                  <a:srgbClr val="EF0FEF"/>
                </a:solidFill>
              </a:rPr>
            </a:br>
            <a:endParaRPr lang="it-IT" sz="1100" b="1" dirty="0">
              <a:solidFill>
                <a:srgbClr val="EF0FE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TotalTime>
  <Words>1462</Words>
  <Application>Microsoft Office PowerPoint</Application>
  <PresentationFormat>Presentazione su schermo (4:3)</PresentationFormat>
  <Paragraphs>127</Paragraphs>
  <Slides>15</Slides>
  <Notes>1</Notes>
  <HiddenSlides>0</HiddenSlides>
  <MMClips>2</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Rossella</dc:creator>
  <cp:lastModifiedBy>Rossella</cp:lastModifiedBy>
  <cp:revision>160</cp:revision>
  <dcterms:created xsi:type="dcterms:W3CDTF">2015-02-02T15:38:36Z</dcterms:created>
  <dcterms:modified xsi:type="dcterms:W3CDTF">2015-03-24T13:34:17Z</dcterms:modified>
</cp:coreProperties>
</file>